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3" r:id="rId3"/>
    <p:sldId id="265" r:id="rId4"/>
    <p:sldId id="266" r:id="rId5"/>
    <p:sldId id="267" r:id="rId6"/>
    <p:sldId id="269" r:id="rId7"/>
    <p:sldId id="268" r:id="rId8"/>
    <p:sldId id="270" r:id="rId9"/>
    <p:sldId id="27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B3"/>
    <a:srgbClr val="CF4257"/>
    <a:srgbClr val="FFD200"/>
    <a:srgbClr val="FAC01A"/>
    <a:srgbClr val="172140"/>
    <a:srgbClr val="F47722"/>
    <a:srgbClr val="00A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2"/>
    <p:restoredTop sz="66168"/>
  </p:normalViewPr>
  <p:slideViewPr>
    <p:cSldViewPr snapToGrid="0" snapToObjects="1">
      <p:cViewPr>
        <p:scale>
          <a:sx n="62" d="100"/>
          <a:sy n="62" d="100"/>
        </p:scale>
        <p:origin x="1456" y="1416"/>
      </p:cViewPr>
      <p:guideLst/>
    </p:cSldViewPr>
  </p:slideViewPr>
  <p:outlineViewPr>
    <p:cViewPr>
      <p:scale>
        <a:sx n="33" d="100"/>
        <a:sy n="33" d="100"/>
      </p:scale>
      <p:origin x="0" y="0"/>
    </p:cViewPr>
  </p:outlin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D3EB3A-EF59-6541-9E9B-2DCD86F9547C}" type="datetimeFigureOut">
              <a:rPr lang="en-US" smtClean="0"/>
              <a:t>3/4/25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CDF1B-D122-8B49-97F7-785F64A7DC90}" type="slidenum">
              <a:rPr lang="en-US" smtClean="0"/>
              <a:t>‹#›</a:t>
            </a:fld>
            <a:endParaRPr lang="en-US"/>
          </a:p>
        </p:txBody>
      </p:sp>
    </p:spTree>
    <p:extLst>
      <p:ext uri="{BB962C8B-B14F-4D97-AF65-F5344CB8AC3E}">
        <p14:creationId xmlns:p14="http://schemas.microsoft.com/office/powerpoint/2010/main" val="626372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[Chris]</a:t>
            </a:r>
            <a:br>
              <a:rPr lang="en-US" sz="1800" kern="0" dirty="0">
                <a:effectLst/>
                <a:latin typeface="Times New Roman" panose="02020603050405020304" pitchFamily="18" charset="0"/>
                <a:ea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rPr>
              <a:t>(Click)</a:t>
            </a:r>
          </a:p>
          <a:p>
            <a:r>
              <a:rPr lang="en-US" sz="1800" kern="0" dirty="0">
                <a:effectLst/>
                <a:latin typeface="Times New Roman" panose="02020603050405020304" pitchFamily="18" charset="0"/>
                <a:ea typeface="Times New Roman" panose="02020603050405020304" pitchFamily="18" charset="0"/>
              </a:rPr>
              <a:t>Good afternoon. Today, we are presenting the NAU Mathematics &amp; Statistics Research Showcase, a website designed to transform how the department manages and displays student research.</a:t>
            </a:r>
          </a:p>
          <a:p>
            <a:br>
              <a:rPr lang="en-US" sz="1800" kern="0" dirty="0">
                <a:effectLst/>
                <a:latin typeface="Times New Roman" panose="02020603050405020304" pitchFamily="18" charset="0"/>
                <a:ea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rPr>
              <a:t>I’m Karl Reger, and am a member of Team 14, which also consists of Ethan Ferguson, Jack </a:t>
            </a:r>
            <a:r>
              <a:rPr lang="en-US" sz="1800" kern="0" dirty="0" err="1">
                <a:effectLst/>
                <a:latin typeface="Times New Roman" panose="02020603050405020304" pitchFamily="18" charset="0"/>
                <a:ea typeface="Times New Roman" panose="02020603050405020304" pitchFamily="18" charset="0"/>
              </a:rPr>
              <a:t>Tomlon</a:t>
            </a:r>
            <a:r>
              <a:rPr lang="en-US" sz="1800" kern="0" dirty="0">
                <a:effectLst/>
                <a:latin typeface="Times New Roman" panose="02020603050405020304" pitchFamily="18" charset="0"/>
                <a:ea typeface="Times New Roman" panose="02020603050405020304" pitchFamily="18" charset="0"/>
              </a:rPr>
              <a:t>, and Rylan Harris-Small. In the next five minutes, we will walk you through the challenges we identified, our proposed solution, and the technical architecture we have developed to address this important need. </a:t>
            </a:r>
          </a:p>
          <a:p>
            <a:endParaRPr lang="en-US" sz="1800" kern="0" dirty="0">
              <a:effectLst/>
              <a:latin typeface="Times New Roman" panose="02020603050405020304" pitchFamily="18" charset="0"/>
              <a:ea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rPr>
              <a:t>Let's begin by understanding the problem.</a:t>
            </a:r>
            <a:r>
              <a:rPr lang="en-US" dirty="0">
                <a:effectLst/>
              </a:rPr>
              <a:t> </a:t>
            </a:r>
            <a:endParaRPr lang="en-US" dirty="0"/>
          </a:p>
        </p:txBody>
      </p:sp>
      <p:sp>
        <p:nvSpPr>
          <p:cNvPr id="4" name="Slide Number Placeholder 3"/>
          <p:cNvSpPr>
            <a:spLocks noGrp="1"/>
          </p:cNvSpPr>
          <p:nvPr>
            <p:ph type="sldNum" sz="quarter" idx="5"/>
          </p:nvPr>
        </p:nvSpPr>
        <p:spPr/>
        <p:txBody>
          <a:bodyPr/>
          <a:lstStyle/>
          <a:p>
            <a:fld id="{AAECDF1B-D122-8B49-97F7-785F64A7DC90}" type="slidenum">
              <a:rPr lang="en-US" smtClean="0"/>
              <a:t>1</a:t>
            </a:fld>
            <a:endParaRPr lang="en-US"/>
          </a:p>
        </p:txBody>
      </p:sp>
    </p:spTree>
    <p:extLst>
      <p:ext uri="{BB962C8B-B14F-4D97-AF65-F5344CB8AC3E}">
        <p14:creationId xmlns:p14="http://schemas.microsoft.com/office/powerpoint/2010/main" val="649348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[Jack]</a:t>
            </a:r>
            <a:br>
              <a:rPr lang="en-US" dirty="0"/>
            </a:br>
            <a:r>
              <a:rPr lang="en-US" dirty="0"/>
              <a:t>The Mathematics and Statistics Department lacks a centralized, structured platform for storing and showcasing student research.</a:t>
            </a:r>
            <a:br>
              <a:rPr lang="en-US" dirty="0">
                <a:cs typeface="+mn-lt"/>
              </a:rPr>
            </a:br>
            <a:br>
              <a:rPr lang="en-US" dirty="0">
                <a:cs typeface="+mn-lt"/>
              </a:rPr>
            </a:br>
            <a:r>
              <a:rPr lang="en-US" dirty="0">
                <a:ea typeface="Calibri"/>
                <a:cs typeface="+mn-lt"/>
              </a:rPr>
              <a:t>(click)</a:t>
            </a:r>
            <a:br>
              <a:rPr lang="en-US" dirty="0">
                <a:cs typeface="+mn-lt"/>
              </a:rPr>
            </a:br>
            <a:r>
              <a:rPr lang="en-US" dirty="0"/>
              <a:t>This creates three significant challenges:</a:t>
            </a:r>
            <a:br>
              <a:rPr lang="en-US" dirty="0">
                <a:ea typeface="Calibri"/>
                <a:cs typeface="Calibri"/>
              </a:rPr>
            </a:br>
            <a:r>
              <a:rPr lang="en-US" dirty="0">
                <a:ea typeface="Calibri"/>
                <a:cs typeface="Calibri"/>
              </a:rPr>
              <a:t>(click)</a:t>
            </a:r>
            <a:endParaRPr lang="en-US" dirty="0"/>
          </a:p>
          <a:p>
            <a:r>
              <a:rPr lang="en-US" dirty="0"/>
              <a:t>First, students struggle to showcase their academic work. After completing excellent research projects, there's no standard way to make them visible to employers or graduate schools, so these projects often end up forgotten or discarded.</a:t>
            </a:r>
            <a:br>
              <a:rPr lang="en-US" dirty="0">
                <a:ea typeface="Calibri" panose="020F0502020204030204"/>
                <a:cs typeface="Calibri" panose="020F0502020204030204"/>
              </a:rPr>
            </a:br>
            <a:r>
              <a:rPr lang="en-US" dirty="0">
                <a:ea typeface="Calibri" panose="020F0502020204030204"/>
                <a:cs typeface="Calibri" panose="020F0502020204030204"/>
              </a:rPr>
              <a:t>(click)</a:t>
            </a:r>
            <a:endParaRPr lang="en-US" dirty="0"/>
          </a:p>
          <a:p>
            <a:r>
              <a:rPr lang="en-US" dirty="0"/>
              <a:t>Second, faculty cannot easily reference past projects. When advising new students or developing a curriculum, professors have no straightforward way to access the wealth of knowledge created by previous students.</a:t>
            </a:r>
            <a:br>
              <a:rPr lang="en-US" dirty="0">
                <a:ea typeface="Calibri" panose="020F0502020204030204"/>
                <a:cs typeface="Calibri" panose="020F0502020204030204"/>
              </a:rPr>
            </a:br>
            <a:r>
              <a:rPr lang="en-US" dirty="0">
                <a:ea typeface="Calibri" panose="020F0502020204030204"/>
                <a:cs typeface="Calibri" panose="020F0502020204030204"/>
              </a:rPr>
              <a:t>(click)</a:t>
            </a:r>
            <a:endParaRPr lang="en-US" dirty="0"/>
          </a:p>
          <a:p>
            <a:r>
              <a:rPr lang="en-US" dirty="0"/>
              <a:t>Third, external evaluators such as graduate schools and potential employers have difficulty assessing the department's research output. The impressive work remains largely invisible outside the department without a centralized repository.</a:t>
            </a:r>
            <a:endParaRPr lang="en-US" dirty="0">
              <a:ea typeface="Calibri" panose="020F0502020204030204"/>
              <a:cs typeface="Calibri" panose="020F0502020204030204"/>
            </a:endParaRPr>
          </a:p>
          <a:p>
            <a:endParaRPr lang="en-US" dirty="0"/>
          </a:p>
          <a:p>
            <a:r>
              <a:rPr lang="en-US" dirty="0"/>
              <a:t>The cumulative impact of these challenges is diminished research visibility, ineffective knowledge-sharing, and lost academic and professional opportunities. We've set out to solve this problem.</a:t>
            </a: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AAECDF1B-D122-8B49-97F7-785F64A7DC90}" type="slidenum">
              <a:rPr lang="en-US" smtClean="0"/>
              <a:t>2</a:t>
            </a:fld>
            <a:endParaRPr lang="en-US"/>
          </a:p>
        </p:txBody>
      </p:sp>
    </p:spTree>
    <p:extLst>
      <p:ext uri="{BB962C8B-B14F-4D97-AF65-F5344CB8AC3E}">
        <p14:creationId xmlns:p14="http://schemas.microsoft.com/office/powerpoint/2010/main" val="37035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A83A2-7FCA-446E-E807-0098474D2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09ED8-89E9-19FA-38AE-E58D1EFC3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9E67C-ED19-2BDE-6C42-046876E3C975}"/>
              </a:ext>
            </a:extLst>
          </p:cNvPr>
          <p:cNvSpPr>
            <a:spLocks noGrp="1"/>
          </p:cNvSpPr>
          <p:nvPr>
            <p:ph type="body" idx="1"/>
          </p:nvPr>
        </p:nvSpPr>
        <p:spPr/>
        <p:txBody>
          <a:bodyPr/>
          <a:lstStyle/>
          <a:p>
            <a:r>
              <a:rPr lang="en-US" dirty="0"/>
              <a:t>[Ethan]</a:t>
            </a:r>
            <a:br>
              <a:rPr lang="en-US" dirty="0"/>
            </a:br>
            <a:r>
              <a:rPr lang="en-US" dirty="0"/>
              <a:t>Our solution is the Mathematics &amp; Statistics Research Showcase, a web-based academic repository specifically designed for the department's needs.</a:t>
            </a:r>
          </a:p>
          <a:p>
            <a:r>
              <a:rPr lang="en-US" dirty="0">
                <a:ea typeface="Calibri"/>
                <a:cs typeface="Calibri"/>
              </a:rPr>
              <a:t>(click)</a:t>
            </a:r>
            <a:endParaRPr lang="en-US" dirty="0"/>
          </a:p>
          <a:p>
            <a:r>
              <a:rPr lang="en-US" dirty="0"/>
              <a:t>Our value proposition is clear: For students, faculty, and external evaluators who need a reliable and structured platform to manage and discover research, this showcase streamlines the entire process from submission through display to discovery.</a:t>
            </a:r>
            <a:endParaRPr lang="en-US" dirty="0">
              <a:ea typeface="Calibri" panose="020F0502020204030204"/>
              <a:cs typeface="Calibri" panose="020F0502020204030204"/>
            </a:endParaRPr>
          </a:p>
          <a:p>
            <a:r>
              <a:rPr lang="en-US" dirty="0">
                <a:ea typeface="Calibri" panose="020F0502020204030204"/>
                <a:cs typeface="Calibri" panose="020F0502020204030204"/>
              </a:rPr>
              <a:t>(click)</a:t>
            </a:r>
            <a:br>
              <a:rPr lang="en-US" dirty="0">
                <a:ea typeface="Calibri" panose="020F0502020204030204"/>
                <a:cs typeface="Calibri" panose="020F0502020204030204"/>
              </a:rPr>
            </a:br>
            <a:r>
              <a:rPr lang="en-US" dirty="0"/>
              <a:t>Unlike current ad hoc solutions like GitHub repositories or hallway posters, our platform provides four key advantages:</a:t>
            </a:r>
          </a:p>
          <a:p>
            <a:r>
              <a:rPr lang="en-US" dirty="0"/>
              <a:t>First, a faculty-driven submission process; (click)</a:t>
            </a:r>
            <a:br>
              <a:rPr lang="en-US" dirty="0"/>
            </a:br>
            <a:r>
              <a:rPr lang="en-US" dirty="0"/>
              <a:t>second, administrative quality control; (click)</a:t>
            </a:r>
            <a:br>
              <a:rPr lang="en-US" dirty="0"/>
            </a:br>
            <a:r>
              <a:rPr lang="en-US" dirty="0"/>
              <a:t>third, advanced search capabilities that make finding specific research straightforward; (click)</a:t>
            </a:r>
            <a:br>
              <a:rPr lang="en-US" dirty="0"/>
            </a:br>
            <a:r>
              <a:rPr lang="en-US" dirty="0"/>
              <a:t>and finally, secure role-based access to the platform. (click)</a:t>
            </a:r>
          </a:p>
          <a:p>
            <a:endParaRPr lang="en-US" dirty="0"/>
          </a:p>
          <a:p>
            <a:r>
              <a:rPr lang="en-US" dirty="0"/>
              <a:t>This approach transforms how research is managed, making it accessible while maintaining high academic standards.</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D763F14-9B7B-82B2-695F-CB20D2965567}"/>
              </a:ext>
            </a:extLst>
          </p:cNvPr>
          <p:cNvSpPr>
            <a:spLocks noGrp="1"/>
          </p:cNvSpPr>
          <p:nvPr>
            <p:ph type="sldNum" sz="quarter" idx="5"/>
          </p:nvPr>
        </p:nvSpPr>
        <p:spPr/>
        <p:txBody>
          <a:bodyPr/>
          <a:lstStyle/>
          <a:p>
            <a:fld id="{AAECDF1B-D122-8B49-97F7-785F64A7DC90}" type="slidenum">
              <a:rPr lang="en-US" smtClean="0"/>
              <a:t>3</a:t>
            </a:fld>
            <a:endParaRPr lang="en-US"/>
          </a:p>
        </p:txBody>
      </p:sp>
    </p:spTree>
    <p:extLst>
      <p:ext uri="{BB962C8B-B14F-4D97-AF65-F5344CB8AC3E}">
        <p14:creationId xmlns:p14="http://schemas.microsoft.com/office/powerpoint/2010/main" val="117665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F9D28-AE3A-7AE5-6415-5558E7447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C15F13-4FC0-7EDD-7E71-9F6CD5A7B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72BA44-E704-CF9C-46E5-442E74047917}"/>
              </a:ext>
            </a:extLst>
          </p:cNvPr>
          <p:cNvSpPr>
            <a:spLocks noGrp="1"/>
          </p:cNvSpPr>
          <p:nvPr>
            <p:ph type="body" idx="1"/>
          </p:nvPr>
        </p:nvSpPr>
        <p:spPr/>
        <p:txBody>
          <a:bodyPr/>
          <a:lstStyle/>
          <a:p>
            <a:r>
              <a:rPr lang="en-US" dirty="0"/>
              <a:t>[Ethan]</a:t>
            </a:r>
            <a:br>
              <a:rPr lang="en-US" dirty="0"/>
            </a:br>
            <a:r>
              <a:rPr lang="en-US" dirty="0"/>
              <a:t>We developed key user stories to ensure our solution addresses real needs that guided our design decisions. These stories represent three of the primary stakeholders in our system.</a:t>
            </a:r>
          </a:p>
          <a:p>
            <a:r>
              <a:rPr lang="en-US" dirty="0">
                <a:ea typeface="Calibri"/>
                <a:cs typeface="Calibri"/>
              </a:rPr>
              <a:t>(click)</a:t>
            </a:r>
            <a:endParaRPr lang="en-US" dirty="0"/>
          </a:p>
          <a:p>
            <a:r>
              <a:rPr lang="en-US" dirty="0"/>
              <a:t>From the faculty perspective: 'As a Math Professor, I want to store student capstone projects in a central location so I can reference them easily when advising new students.'</a:t>
            </a:r>
            <a:endParaRPr lang="en-US" dirty="0">
              <a:ea typeface="Calibri" panose="020F0502020204030204"/>
              <a:cs typeface="Calibri" panose="020F0502020204030204"/>
            </a:endParaRPr>
          </a:p>
          <a:p>
            <a:r>
              <a:rPr lang="en-US" dirty="0">
                <a:ea typeface="Calibri" panose="020F0502020204030204"/>
                <a:cs typeface="Calibri" panose="020F0502020204030204"/>
              </a:rPr>
              <a:t>(click)</a:t>
            </a:r>
            <a:endParaRPr lang="en-US" dirty="0"/>
          </a:p>
          <a:p>
            <a:r>
              <a:rPr lang="en-US" dirty="0"/>
              <a:t>From the administrator's perspective: 'As a department administrator, I want to review research submissions before they go public so we maintain consistent quality standards</a:t>
            </a:r>
            <a:endParaRPr lang="en-US" dirty="0">
              <a:ea typeface="Calibri" panose="020F0502020204030204"/>
              <a:cs typeface="Calibri" panose="020F0502020204030204"/>
            </a:endParaRPr>
          </a:p>
          <a:p>
            <a:r>
              <a:rPr lang="en-US" dirty="0">
                <a:ea typeface="Calibri" panose="020F0502020204030204"/>
                <a:cs typeface="Calibri" panose="020F0502020204030204"/>
              </a:rPr>
              <a:t>(click)</a:t>
            </a:r>
            <a:endParaRPr lang="en-US" dirty="0"/>
          </a:p>
          <a:p>
            <a:r>
              <a:rPr lang="en-US" dirty="0"/>
              <a:t>From the visitor's perspective: 'As a graduate school applicant, I want to search for research by keywords and faculty advisors so I can find projects relevant to my interests.’</a:t>
            </a:r>
            <a:br>
              <a:rPr lang="en-US" dirty="0"/>
            </a:br>
            <a:endParaRPr lang="en-US" dirty="0"/>
          </a:p>
          <a:p>
            <a:r>
              <a:rPr lang="en-US" dirty="0"/>
              <a:t>These three stories encapsulate the core needs our system addresses, ensuring we build something truly useful for all stakeholders.</a:t>
            </a:r>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2F4339ED-6598-FF60-6C7C-30F7180B6C31}"/>
              </a:ext>
            </a:extLst>
          </p:cNvPr>
          <p:cNvSpPr>
            <a:spLocks noGrp="1"/>
          </p:cNvSpPr>
          <p:nvPr>
            <p:ph type="sldNum" sz="quarter" idx="5"/>
          </p:nvPr>
        </p:nvSpPr>
        <p:spPr/>
        <p:txBody>
          <a:bodyPr/>
          <a:lstStyle/>
          <a:p>
            <a:fld id="{AAECDF1B-D122-8B49-97F7-785F64A7DC90}" type="slidenum">
              <a:rPr lang="en-US" smtClean="0"/>
              <a:t>4</a:t>
            </a:fld>
            <a:endParaRPr lang="en-US"/>
          </a:p>
        </p:txBody>
      </p:sp>
    </p:spTree>
    <p:extLst>
      <p:ext uri="{BB962C8B-B14F-4D97-AF65-F5344CB8AC3E}">
        <p14:creationId xmlns:p14="http://schemas.microsoft.com/office/powerpoint/2010/main" val="17554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F4554-9A72-FC1F-0577-7B59F50BC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16FF4-9C65-DE0B-8737-254C3AA0A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0AAE2-3A47-7E30-4947-E35CCF252AA4}"/>
              </a:ext>
            </a:extLst>
          </p:cNvPr>
          <p:cNvSpPr>
            <a:spLocks noGrp="1"/>
          </p:cNvSpPr>
          <p:nvPr>
            <p:ph type="body" idx="1"/>
          </p:nvPr>
        </p:nvSpPr>
        <p:spPr/>
        <p:txBody>
          <a:bodyPr/>
          <a:lstStyle/>
          <a:p>
            <a:r>
              <a:rPr lang="en-US" dirty="0"/>
              <a:t>[Ethan]</a:t>
            </a:r>
          </a:p>
          <a:p>
            <a:r>
              <a:rPr lang="en-US" dirty="0"/>
              <a:t>Based on our user stories, we identified four core functional requirements that form the foundation of our system.</a:t>
            </a:r>
          </a:p>
          <a:p>
            <a:r>
              <a:rPr lang="en-US" dirty="0"/>
              <a:t>(click)</a:t>
            </a:r>
          </a:p>
          <a:p>
            <a:r>
              <a:rPr lang="en-US" dirty="0"/>
              <a:t>First, the Faculty Research Submission Portal allows professors to submit student research. This creates the entry point for all content in the system.</a:t>
            </a:r>
            <a:endParaRPr lang="en-US" dirty="0">
              <a:ea typeface="Calibri" panose="020F0502020204030204"/>
              <a:cs typeface="Calibri" panose="020F0502020204030204"/>
            </a:endParaRPr>
          </a:p>
          <a:p>
            <a:r>
              <a:rPr lang="en-US" dirty="0"/>
              <a:t>(click)</a:t>
            </a:r>
          </a:p>
          <a:p>
            <a:r>
              <a:rPr lang="en-US" dirty="0"/>
              <a:t>Second, the Admin Approval Workflow enables department administrators to review. They can approve, reject, or request specific revisions, ensuring that all published content meets departmental standards.</a:t>
            </a:r>
            <a:endParaRPr lang="en-US" dirty="0">
              <a:ea typeface="Calibri" panose="020F0502020204030204"/>
              <a:cs typeface="Calibri" panose="020F0502020204030204"/>
            </a:endParaRPr>
          </a:p>
          <a:p>
            <a:r>
              <a:rPr lang="en-US" dirty="0"/>
              <a:t>(click)</a:t>
            </a:r>
          </a:p>
          <a:p>
            <a:r>
              <a:rPr lang="en-US" dirty="0"/>
              <a:t>Third, Role-Based Access Control enforces appropriate permissions throughout the system. This security model protects the integrity of the research collection.</a:t>
            </a:r>
            <a:endParaRPr lang="en-US" dirty="0">
              <a:ea typeface="Calibri" panose="020F0502020204030204"/>
              <a:cs typeface="Calibri" panose="020F0502020204030204"/>
            </a:endParaRPr>
          </a:p>
          <a:p>
            <a:r>
              <a:rPr lang="en-US" dirty="0"/>
              <a:t>(click)</a:t>
            </a:r>
          </a:p>
          <a:p>
            <a:r>
              <a:rPr lang="en-US" dirty="0"/>
              <a:t>Fourth, an Advanced Search and Filtering System allows users to find relevant research using keywords, categories, and advisors.</a:t>
            </a:r>
            <a:br>
              <a:rPr lang="en-US" dirty="0"/>
            </a:br>
            <a:endParaRPr lang="en-US" dirty="0">
              <a:ea typeface="Calibri" panose="020F0502020204030204"/>
              <a:cs typeface="Calibri" panose="020F0502020204030204"/>
            </a:endParaRPr>
          </a:p>
          <a:p>
            <a:r>
              <a:rPr lang="en-US" dirty="0"/>
              <a:t>Together, these requirements create a complete workflow from submission through approval to discovery, addressing all user needs identified in our research.</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B1D689C7-BA04-F02E-5CB8-4837CC5DF002}"/>
              </a:ext>
            </a:extLst>
          </p:cNvPr>
          <p:cNvSpPr>
            <a:spLocks noGrp="1"/>
          </p:cNvSpPr>
          <p:nvPr>
            <p:ph type="sldNum" sz="quarter" idx="5"/>
          </p:nvPr>
        </p:nvSpPr>
        <p:spPr/>
        <p:txBody>
          <a:bodyPr/>
          <a:lstStyle/>
          <a:p>
            <a:fld id="{AAECDF1B-D122-8B49-97F7-785F64A7DC90}" type="slidenum">
              <a:rPr lang="en-US" smtClean="0"/>
              <a:t>5</a:t>
            </a:fld>
            <a:endParaRPr lang="en-US"/>
          </a:p>
        </p:txBody>
      </p:sp>
    </p:spTree>
    <p:extLst>
      <p:ext uri="{BB962C8B-B14F-4D97-AF65-F5344CB8AC3E}">
        <p14:creationId xmlns:p14="http://schemas.microsoft.com/office/powerpoint/2010/main" val="415846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4983-14E6-AD09-6153-4D96C7204A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C60B83-EAC4-1605-701C-56E7E5659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3FED96-1F69-1D9D-B5AE-858CB0B72C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[Ethan]</a:t>
            </a:r>
            <a:br>
              <a:rPr lang="en-US" dirty="0"/>
            </a:br>
            <a:r>
              <a:rPr lang="en-US" dirty="0"/>
              <a:t>This UML Use Case diagram offers a visual representation of how various actors interact with our system. The diagram highlights the key interactions between users and the Research Showcase platform.</a:t>
            </a:r>
          </a:p>
          <a:p>
            <a:r>
              <a:rPr lang="en-US" dirty="0"/>
              <a:t>(click)</a:t>
            </a:r>
          </a:p>
          <a:p>
            <a:r>
              <a:rPr lang="en-US" dirty="0"/>
              <a:t>Let's examine the three key actors in our system.</a:t>
            </a:r>
          </a:p>
          <a:p>
            <a:r>
              <a:rPr lang="en-US" dirty="0">
                <a:ea typeface="Calibri"/>
                <a:cs typeface="Calibri"/>
              </a:rPr>
              <a:t>(click)</a:t>
            </a:r>
            <a:endParaRPr lang="en-US" dirty="0"/>
          </a:p>
          <a:p>
            <a:r>
              <a:rPr lang="en-US" dirty="0"/>
              <a:t>Faculty members contribute content to our system. They serve as research mentors, guiding students through their projects and submitting them to the repository. As primary authenticated users, they possess special permissions to upload content and track its progress status.</a:t>
            </a:r>
          </a:p>
          <a:p>
            <a:r>
              <a:rPr lang="en-US" dirty="0">
                <a:ea typeface="Calibri" panose="020F0502020204030204"/>
                <a:cs typeface="Calibri" panose="020F0502020204030204"/>
              </a:rPr>
              <a:t>(click)</a:t>
            </a:r>
            <a:endParaRPr lang="en-US" dirty="0"/>
          </a:p>
          <a:p>
            <a:r>
              <a:rPr lang="en-US" dirty="0"/>
              <a:t>Administrators serve as content gatekeepers, ensuring that only high-quality and appropriate research gets published. They oversee the quality control process and possess the authority to approve, reject, or request submission changes.</a:t>
            </a:r>
          </a:p>
          <a:p>
            <a:r>
              <a:rPr lang="en-US" dirty="0">
                <a:ea typeface="Calibri" panose="020F0502020204030204"/>
                <a:cs typeface="Calibri" panose="020F0502020204030204"/>
              </a:rPr>
              <a:t>(click)</a:t>
            </a:r>
            <a:endParaRPr lang="en-US" dirty="0"/>
          </a:p>
          <a:p>
            <a:r>
              <a:rPr lang="en-US" dirty="0"/>
              <a:t>Visitors comprise a diverse group and represent the typical user. They have read-only access to approved content but can utilize all of its searching and browsing capabilities.</a:t>
            </a:r>
            <a:endParaRPr lang="en-US" dirty="0">
              <a:ea typeface="Calibri" panose="020F0502020204030204"/>
              <a:cs typeface="Calibri" panose="020F0502020204030204"/>
            </a:endParaRPr>
          </a:p>
          <a:p>
            <a:endParaRPr lang="en-US" dirty="0"/>
          </a:p>
          <a:p>
            <a:r>
              <a:rPr lang="en-US" dirty="0"/>
              <a:t>These actors' relationships form a complete content lifecycle: faculty create, administrators validate, and visitors consume. This clear separation of responsibilities helps maintain system integrity while effectively serving all stakeholders.</a:t>
            </a:r>
            <a:endParaRPr lang="en-US" dirty="0">
              <a:ea typeface="Calibri"/>
              <a:cs typeface="Calibri"/>
            </a:endParaRPr>
          </a:p>
        </p:txBody>
      </p:sp>
      <p:sp>
        <p:nvSpPr>
          <p:cNvPr id="4" name="Slide Number Placeholder 3">
            <a:extLst>
              <a:ext uri="{FF2B5EF4-FFF2-40B4-BE49-F238E27FC236}">
                <a16:creationId xmlns:a16="http://schemas.microsoft.com/office/drawing/2014/main" id="{06216528-91C4-B9AB-AC30-83CAD02012DC}"/>
              </a:ext>
            </a:extLst>
          </p:cNvPr>
          <p:cNvSpPr>
            <a:spLocks noGrp="1"/>
          </p:cNvSpPr>
          <p:nvPr>
            <p:ph type="sldNum" sz="quarter" idx="5"/>
          </p:nvPr>
        </p:nvSpPr>
        <p:spPr/>
        <p:txBody>
          <a:bodyPr/>
          <a:lstStyle/>
          <a:p>
            <a:fld id="{AAECDF1B-D122-8B49-97F7-785F64A7DC90}" type="slidenum">
              <a:rPr lang="en-US" smtClean="0"/>
              <a:t>6</a:t>
            </a:fld>
            <a:endParaRPr lang="en-US"/>
          </a:p>
        </p:txBody>
      </p:sp>
    </p:spTree>
    <p:extLst>
      <p:ext uri="{BB962C8B-B14F-4D97-AF65-F5344CB8AC3E}">
        <p14:creationId xmlns:p14="http://schemas.microsoft.com/office/powerpoint/2010/main" val="760714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4E0B2-F5C4-5F72-5C89-0DCE7D4DF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30DD-13CF-BF30-6CD0-13A396AB0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50F29-188A-C763-6F4D-3DC4C963026C}"/>
              </a:ext>
            </a:extLst>
          </p:cNvPr>
          <p:cNvSpPr>
            <a:spLocks noGrp="1"/>
          </p:cNvSpPr>
          <p:nvPr>
            <p:ph type="body" idx="1"/>
          </p:nvPr>
        </p:nvSpPr>
        <p:spPr/>
        <p:txBody>
          <a:bodyPr/>
          <a:lstStyle/>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[Ethan]</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We've identified four critical use cases that represent the core functionality of our system. </a:t>
            </a:r>
          </a:p>
          <a:p>
            <a:pPr marL="0" marR="0">
              <a:lnSpc>
                <a:spcPct val="115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1 is Submit Research.</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2 is Approve/Reject Research. </a:t>
            </a:r>
          </a:p>
          <a:p>
            <a:pPr marL="0" marR="0">
              <a:lnSpc>
                <a:spcPct val="115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3 is Browse Research.</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Use Case 4 is Search Research. </a:t>
            </a:r>
          </a:p>
          <a:p>
            <a:pPr marL="0" marR="0">
              <a:lnSpc>
                <a:spcPct val="115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(click)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rPr>
              <a:t>These four use cases work together to create a complete research management ecosystem—from contribution through validation to discovery. The submission and approval process ensures quality while browsing and searching enable accessibility.</a:t>
            </a:r>
            <a:r>
              <a:rPr lang="en-US" dirty="0">
                <a:effectLst/>
              </a:rPr>
              <a:t> </a:t>
            </a:r>
            <a:endParaRPr lang="en-US" dirty="0"/>
          </a:p>
        </p:txBody>
      </p:sp>
      <p:sp>
        <p:nvSpPr>
          <p:cNvPr id="4" name="Slide Number Placeholder 3">
            <a:extLst>
              <a:ext uri="{FF2B5EF4-FFF2-40B4-BE49-F238E27FC236}">
                <a16:creationId xmlns:a16="http://schemas.microsoft.com/office/drawing/2014/main" id="{1D9EF156-B72F-7E01-38AF-CC04CC47C3ED}"/>
              </a:ext>
            </a:extLst>
          </p:cNvPr>
          <p:cNvSpPr>
            <a:spLocks noGrp="1"/>
          </p:cNvSpPr>
          <p:nvPr>
            <p:ph type="sldNum" sz="quarter" idx="5"/>
          </p:nvPr>
        </p:nvSpPr>
        <p:spPr/>
        <p:txBody>
          <a:bodyPr/>
          <a:lstStyle/>
          <a:p>
            <a:fld id="{AAECDF1B-D122-8B49-97F7-785F64A7DC90}" type="slidenum">
              <a:rPr lang="en-US" smtClean="0"/>
              <a:t>7</a:t>
            </a:fld>
            <a:endParaRPr lang="en-US"/>
          </a:p>
        </p:txBody>
      </p:sp>
    </p:spTree>
    <p:extLst>
      <p:ext uri="{BB962C8B-B14F-4D97-AF65-F5344CB8AC3E}">
        <p14:creationId xmlns:p14="http://schemas.microsoft.com/office/powerpoint/2010/main" val="4039759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DFA8C-DC48-3B3F-3A3B-8EBBF4CA5B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5BF4D-93B4-6A77-7559-DCF799D893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94FD1-EBCB-F858-3459-6E3E164C7219}"/>
              </a:ext>
            </a:extLst>
          </p:cNvPr>
          <p:cNvSpPr>
            <a:spLocks noGrp="1"/>
          </p:cNvSpPr>
          <p:nvPr>
            <p:ph type="body" idx="1"/>
          </p:nvPr>
        </p:nvSpPr>
        <p:spPr/>
        <p:txBody>
          <a:bodyPr/>
          <a:lstStyle/>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[Jack]</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This UML Class diagram illustrates our system's technical architecture. It shows the key data structures and their relationships that power the Research Showcase platform.</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User class, which implements the role-based access control system, is at the center of our architecture. User methods include authentication functions and role verification.</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ResearchProject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class is our core data structure, containing attributes such as the title and submission date. It also manages file references for PDFs and images. This class has relationships with the User class—for example a faculty user submits projects.</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Admin class extends User with additional approval methods, while Faculty extends User with submission capabilities. The Colloquium class represents a related but separate content type for the department's speaker series.</a:t>
            </a:r>
          </a:p>
          <a:p>
            <a:pPr marL="0" marR="0">
              <a:lnSpc>
                <a:spcPct val="115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project also utilizes a Pages class to build web pages using our Queries class.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0" dirty="0">
                <a:effectLst/>
                <a:latin typeface="Times New Roman" panose="02020603050405020304" pitchFamily="18" charset="0"/>
                <a:ea typeface="Times New Roman" panose="02020603050405020304" pitchFamily="18" charset="0"/>
              </a:rPr>
              <a:t>This architecture provides a solid foundation that aligns with our functional requirements while allowing for future expansion as the department's needs evolve.</a:t>
            </a:r>
            <a:r>
              <a:rPr lang="en-US" dirty="0">
                <a:effectLst/>
              </a:rPr>
              <a:t> </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BDB6E5CA-59E1-F937-2B29-ADE35C60A164}"/>
              </a:ext>
            </a:extLst>
          </p:cNvPr>
          <p:cNvSpPr>
            <a:spLocks noGrp="1"/>
          </p:cNvSpPr>
          <p:nvPr>
            <p:ph type="sldNum" sz="quarter" idx="5"/>
          </p:nvPr>
        </p:nvSpPr>
        <p:spPr/>
        <p:txBody>
          <a:bodyPr/>
          <a:lstStyle/>
          <a:p>
            <a:fld id="{AAECDF1B-D122-8B49-97F7-785F64A7DC90}" type="slidenum">
              <a:rPr lang="en-US" smtClean="0"/>
              <a:t>8</a:t>
            </a:fld>
            <a:endParaRPr lang="en-US"/>
          </a:p>
        </p:txBody>
      </p:sp>
    </p:spTree>
    <p:extLst>
      <p:ext uri="{BB962C8B-B14F-4D97-AF65-F5344CB8AC3E}">
        <p14:creationId xmlns:p14="http://schemas.microsoft.com/office/powerpoint/2010/main" val="3002343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52AEC-0D75-5E03-C1ED-6F82CA7B1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53AB7-8DDC-47FC-C3C5-D9398AA0A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A3956-AA82-1569-2DA7-64CB9DAF1546}"/>
              </a:ext>
            </a:extLst>
          </p:cNvPr>
          <p:cNvSpPr>
            <a:spLocks noGrp="1"/>
          </p:cNvSpPr>
          <p:nvPr>
            <p:ph type="body" idx="1"/>
          </p:nvPr>
        </p:nvSpPr>
        <p:spPr/>
        <p:txBody>
          <a:bodyPr/>
          <a:lstStyle/>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[Rylan]</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Thank you for your attention today. We've walked through the Mathematics &amp; Statistics Research Showcase from problem identification through solution design to technical implementation.</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To recap: We've created a solution that addresses the department's need for a centralized research repository through a faculty-driven submission process, administrative quality control, role-based access, and powerful search capabilities.</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We welcome your questions and feedback as we move forward with this project, and w</a:t>
            </a:r>
            <a:r>
              <a:rPr lang="en-US" sz="1800" kern="0" dirty="0">
                <a:effectLst/>
                <a:latin typeface="Times New Roman" panose="02020603050405020304" pitchFamily="18" charset="0"/>
                <a:ea typeface="Times New Roman" panose="02020603050405020304" pitchFamily="18" charset="0"/>
              </a:rPr>
              <a:t>e're excited to be implementing this solution. </a:t>
            </a:r>
            <a:br>
              <a:rPr lang="en-US" sz="1800" kern="0" dirty="0">
                <a:effectLst/>
                <a:latin typeface="Times New Roman" panose="02020603050405020304" pitchFamily="18" charset="0"/>
                <a:ea typeface="Times New Roman" panose="02020603050405020304" pitchFamily="18" charset="0"/>
              </a:rPr>
            </a:br>
            <a:br>
              <a:rPr lang="en-US" sz="1800" kern="0" dirty="0">
                <a:effectLst/>
                <a:latin typeface="Times New Roman" panose="02020603050405020304" pitchFamily="18" charset="0"/>
                <a:ea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rPr>
              <a:t>Thank you.</a:t>
            </a:r>
            <a:r>
              <a:rPr lang="en-US" dirty="0">
                <a:effectLst/>
              </a:rPr>
              <a:t> </a:t>
            </a:r>
            <a:endParaRPr lang="en-US" dirty="0"/>
          </a:p>
        </p:txBody>
      </p:sp>
      <p:sp>
        <p:nvSpPr>
          <p:cNvPr id="4" name="Slide Number Placeholder 3">
            <a:extLst>
              <a:ext uri="{FF2B5EF4-FFF2-40B4-BE49-F238E27FC236}">
                <a16:creationId xmlns:a16="http://schemas.microsoft.com/office/drawing/2014/main" id="{8CDF4F5F-330E-22F1-F253-5A44061C92C2}"/>
              </a:ext>
            </a:extLst>
          </p:cNvPr>
          <p:cNvSpPr>
            <a:spLocks noGrp="1"/>
          </p:cNvSpPr>
          <p:nvPr>
            <p:ph type="sldNum" sz="quarter" idx="5"/>
          </p:nvPr>
        </p:nvSpPr>
        <p:spPr/>
        <p:txBody>
          <a:bodyPr/>
          <a:lstStyle/>
          <a:p>
            <a:fld id="{AAECDF1B-D122-8B49-97F7-785F64A7DC90}" type="slidenum">
              <a:rPr lang="en-US" smtClean="0"/>
              <a:t>9</a:t>
            </a:fld>
            <a:endParaRPr lang="en-US"/>
          </a:p>
        </p:txBody>
      </p:sp>
    </p:spTree>
    <p:extLst>
      <p:ext uri="{BB962C8B-B14F-4D97-AF65-F5344CB8AC3E}">
        <p14:creationId xmlns:p14="http://schemas.microsoft.com/office/powerpoint/2010/main" val="4059578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8A40-C44F-6547-B3E2-A7161ED155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E31D9A-C037-CD4C-86AB-A3B778AE6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544E3F-DF16-9A4D-A410-12B21C84D831}"/>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EED268FF-FEFA-B246-BB2E-04B667E43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4BCE9-AFA8-044D-97D8-09479F9488B1}"/>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481656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5503-8193-3F44-99ED-5A3C654877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36418C-1D83-5241-9522-2D9DF00A5B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BDB931-C78F-2D47-ADE2-AB75A26E8E0B}"/>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E3FAF6B7-B45D-9A4E-83B8-11947E817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2678A-53B9-DD47-98BA-EF09C5A8B94C}"/>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53811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91F25F-B124-C04A-A8EC-3B82D6395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655A36-9AD1-4A41-891F-147FF8C2B6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58F05-D95D-C046-9B48-6EC41D0693F2}"/>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B847EED8-548D-7143-8DDE-7C09AEC3C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C4EAE-6C9E-1748-A675-0BE1D41120CB}"/>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248529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8208E-C42A-CF46-BE2D-5EE4F687D2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31D8B-0C50-A343-8769-E6E99141B5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4CA93-2038-3F41-B715-1B3FBDB33647}"/>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C9406AF6-A899-734D-B925-EF5056E86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5009E-47D6-E541-B4E0-518022262E3E}"/>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2279463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7E36-C5D7-AD47-B0F8-695C9BAB60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214487-6C18-484D-858F-5252A6843D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13AE2E-0F75-5543-ADF6-97185E303E94}"/>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5F89A874-B669-2747-B9D9-444895CBD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2D7A2-EF8C-6E40-BD50-CFAF3DC0D634}"/>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05062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A460-9DF1-B948-A360-D376C81041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774C9-F407-6B43-B380-61CE267340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4C3868-638A-0D46-92DC-0F0324A490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AE9C03-E81E-B047-9D64-AF1EAFBA6505}"/>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6" name="Footer Placeholder 5">
            <a:extLst>
              <a:ext uri="{FF2B5EF4-FFF2-40B4-BE49-F238E27FC236}">
                <a16:creationId xmlns:a16="http://schemas.microsoft.com/office/drawing/2014/main" id="{752EAB29-6548-FD4B-B338-D5A913E2FE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91848-8C0E-B04E-B28F-7E529AE1E69E}"/>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654210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8625-C72A-D44B-B0DD-F9BA3AFB65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D8AF03-D5B6-7A40-B780-A45CF7D90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8B4F70-A568-404D-BD5B-991C9739C3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1CB8E7-481C-0549-952E-EDF5D65011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8CA1F-A40A-4847-91A7-8E46AED790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7F6A6C-DCB4-924A-8DB5-D432D08AD0EE}"/>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8" name="Footer Placeholder 7">
            <a:extLst>
              <a:ext uri="{FF2B5EF4-FFF2-40B4-BE49-F238E27FC236}">
                <a16:creationId xmlns:a16="http://schemas.microsoft.com/office/drawing/2014/main" id="{6EA74D7F-7565-5A40-90B8-C05FE4CA89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C204C5-79FC-2A44-9501-4FD053BD4598}"/>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997793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D29-B007-594A-9647-6B4941CA9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60102B-952B-FA43-B730-72EA454416EC}"/>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4" name="Footer Placeholder 3">
            <a:extLst>
              <a:ext uri="{FF2B5EF4-FFF2-40B4-BE49-F238E27FC236}">
                <a16:creationId xmlns:a16="http://schemas.microsoft.com/office/drawing/2014/main" id="{330636BF-5545-6746-BCF5-8FB69E38B2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8AB64-5493-AA44-8D61-6E6380D48054}"/>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43468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BDAFC9-FC5F-5F47-B03F-6D371F40DC70}"/>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3" name="Footer Placeholder 2">
            <a:extLst>
              <a:ext uri="{FF2B5EF4-FFF2-40B4-BE49-F238E27FC236}">
                <a16:creationId xmlns:a16="http://schemas.microsoft.com/office/drawing/2014/main" id="{9D9A8C9E-AD29-5B48-BD0E-ED9C342A7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ACBBB0-3829-8C4A-B2E5-F6AD60918D52}"/>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47175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F683C-99BC-4244-A61F-F8F01C554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0C976A-91C9-CD4D-BBEE-632981C3B9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5AA3FB-0E43-B748-8B4F-42E9F623FD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6383E5-22B2-CE42-BF6B-12A57A82DAF0}"/>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6" name="Footer Placeholder 5">
            <a:extLst>
              <a:ext uri="{FF2B5EF4-FFF2-40B4-BE49-F238E27FC236}">
                <a16:creationId xmlns:a16="http://schemas.microsoft.com/office/drawing/2014/main" id="{C5EF53E5-A3BB-2A44-A1AE-4F17B1730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20CA7-307C-AC4B-8423-0017ECABC74B}"/>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3600228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53BE4-BF06-7440-AC2E-7D12E8709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9A2323-C9ED-014F-962A-F5ECE84861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C5C3B-200D-5047-9A3B-92C246746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771504-E649-9045-B657-9EB42A1B5DD2}"/>
              </a:ext>
            </a:extLst>
          </p:cNvPr>
          <p:cNvSpPr>
            <a:spLocks noGrp="1"/>
          </p:cNvSpPr>
          <p:nvPr>
            <p:ph type="dt" sz="half" idx="10"/>
          </p:nvPr>
        </p:nvSpPr>
        <p:spPr/>
        <p:txBody>
          <a:bodyPr/>
          <a:lstStyle/>
          <a:p>
            <a:fld id="{724D8CED-80A0-9549-996D-7E9288EAF5B8}" type="datetimeFigureOut">
              <a:rPr lang="en-US" smtClean="0"/>
              <a:t>3/4/25</a:t>
            </a:fld>
            <a:endParaRPr lang="en-US"/>
          </a:p>
        </p:txBody>
      </p:sp>
      <p:sp>
        <p:nvSpPr>
          <p:cNvPr id="6" name="Footer Placeholder 5">
            <a:extLst>
              <a:ext uri="{FF2B5EF4-FFF2-40B4-BE49-F238E27FC236}">
                <a16:creationId xmlns:a16="http://schemas.microsoft.com/office/drawing/2014/main" id="{8C8102F1-E91F-644A-82CD-E3584C4D5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9F8766-95A1-BA46-BDAC-3D9D8356CEEF}"/>
              </a:ext>
            </a:extLst>
          </p:cNvPr>
          <p:cNvSpPr>
            <a:spLocks noGrp="1"/>
          </p:cNvSpPr>
          <p:nvPr>
            <p:ph type="sldNum" sz="quarter" idx="12"/>
          </p:nvPr>
        </p:nvSpPr>
        <p:spPr/>
        <p:txBody>
          <a:bodyPr/>
          <a:lstStyle/>
          <a:p>
            <a:fld id="{1ABA60F8-F661-FE4F-95F2-82E83C8F4A36}" type="slidenum">
              <a:rPr lang="en-US" smtClean="0"/>
              <a:t>‹#›</a:t>
            </a:fld>
            <a:endParaRPr lang="en-US"/>
          </a:p>
        </p:txBody>
      </p:sp>
    </p:spTree>
    <p:extLst>
      <p:ext uri="{BB962C8B-B14F-4D97-AF65-F5344CB8AC3E}">
        <p14:creationId xmlns:p14="http://schemas.microsoft.com/office/powerpoint/2010/main" val="1837494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A55DF6-77C9-CA47-95E3-F1CEE3B7F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931EB1-60B2-1749-AD76-0802D134B9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0F72D-1E07-FE4D-B3D1-6EFE826B3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4D8CED-80A0-9549-996D-7E9288EAF5B8}" type="datetimeFigureOut">
              <a:rPr lang="en-US" smtClean="0"/>
              <a:t>3/4/25</a:t>
            </a:fld>
            <a:endParaRPr lang="en-US"/>
          </a:p>
        </p:txBody>
      </p:sp>
      <p:sp>
        <p:nvSpPr>
          <p:cNvPr id="5" name="Footer Placeholder 4">
            <a:extLst>
              <a:ext uri="{FF2B5EF4-FFF2-40B4-BE49-F238E27FC236}">
                <a16:creationId xmlns:a16="http://schemas.microsoft.com/office/drawing/2014/main" id="{E002241D-98E8-B54C-8954-3512C55144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76E05D-B08E-6549-8158-A97FCA27D8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BA60F8-F661-FE4F-95F2-82E83C8F4A36}" type="slidenum">
              <a:rPr lang="en-US" smtClean="0"/>
              <a:t>‹#›</a:t>
            </a:fld>
            <a:endParaRPr lang="en-US"/>
          </a:p>
        </p:txBody>
      </p:sp>
    </p:spTree>
    <p:extLst>
      <p:ext uri="{BB962C8B-B14F-4D97-AF65-F5344CB8AC3E}">
        <p14:creationId xmlns:p14="http://schemas.microsoft.com/office/powerpoint/2010/main" val="4228850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tifact">
            <a:extLst>
              <a:ext uri="{FF2B5EF4-FFF2-40B4-BE49-F238E27FC236}">
                <a16:creationId xmlns:a16="http://schemas.microsoft.com/office/drawing/2014/main" id="{7F9A21DC-7AC4-9342-810E-915A87F40CAC}"/>
              </a:ext>
              <a:ext uri="{C183D7F6-B498-43B3-948B-1728B52AA6E4}">
                <adec:decorative xmlns:adec="http://schemas.microsoft.com/office/drawing/2017/decorative" val="1"/>
              </a:ext>
            </a:extLst>
          </p:cNvPr>
          <p:cNvSpPr/>
          <p:nvPr/>
        </p:nvSpPr>
        <p:spPr>
          <a:xfrm>
            <a:off x="0" y="0"/>
            <a:ext cx="12192000" cy="7106478"/>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pic>
        <p:nvPicPr>
          <p:cNvPr id="11" name="Figure">
            <a:extLst>
              <a:ext uri="{FF2B5EF4-FFF2-40B4-BE49-F238E27FC236}">
                <a16:creationId xmlns:a16="http://schemas.microsoft.com/office/drawing/2014/main" id="{E59C9097-8BE9-1448-A541-2FE8496C251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896522" y="5943200"/>
            <a:ext cx="4389120" cy="1371600"/>
          </a:xfrm>
          <a:prstGeom prst="rect">
            <a:avLst/>
          </a:prstGeom>
        </p:spPr>
      </p:pic>
      <p:sp>
        <p:nvSpPr>
          <p:cNvPr id="6" name="H1">
            <a:extLst>
              <a:ext uri="{FF2B5EF4-FFF2-40B4-BE49-F238E27FC236}">
                <a16:creationId xmlns:a16="http://schemas.microsoft.com/office/drawing/2014/main" id="{8ACDB202-8F27-E124-1C08-40D9DF60D55B}"/>
              </a:ext>
            </a:extLst>
          </p:cNvPr>
          <p:cNvSpPr>
            <a:spLocks noGrp="1"/>
          </p:cNvSpPr>
          <p:nvPr>
            <p:ph type="ctrTitle"/>
          </p:nvPr>
        </p:nvSpPr>
        <p:spPr>
          <a:xfrm>
            <a:off x="1519082" y="2155956"/>
            <a:ext cx="9144000" cy="1098442"/>
          </a:xfrm>
        </p:spPr>
        <p:txBody>
          <a:bodyPr>
            <a:noAutofit/>
          </a:bodyPr>
          <a:lstStyle/>
          <a:p>
            <a:pPr>
              <a:lnSpc>
                <a:spcPct val="120000"/>
              </a:lnSpc>
            </a:pPr>
            <a:r>
              <a:rPr lang="en-US" sz="4800" b="1" dirty="0">
                <a:solidFill>
                  <a:schemeClr val="bg1"/>
                </a:solidFill>
                <a:latin typeface="Arial"/>
                <a:cs typeface="Arial"/>
              </a:rPr>
              <a:t>NAU Mathematics &amp; Statistics Research Showcase</a:t>
            </a:r>
            <a:endParaRPr lang="en-US" sz="4800" dirty="0">
              <a:solidFill>
                <a:schemeClr val="bg1"/>
              </a:solidFill>
              <a:ea typeface="Calibri Light" panose="020F0302020204030204"/>
              <a:cs typeface="Calibri Light" panose="020F0302020204030204"/>
            </a:endParaRPr>
          </a:p>
        </p:txBody>
      </p:sp>
      <p:sp>
        <p:nvSpPr>
          <p:cNvPr id="3" name="H2">
            <a:extLst>
              <a:ext uri="{FF2B5EF4-FFF2-40B4-BE49-F238E27FC236}">
                <a16:creationId xmlns:a16="http://schemas.microsoft.com/office/drawing/2014/main" id="{2C36CF15-9B43-10E7-2720-D34ADA342455}"/>
              </a:ext>
            </a:extLst>
          </p:cNvPr>
          <p:cNvSpPr txBox="1"/>
          <p:nvPr/>
        </p:nvSpPr>
        <p:spPr>
          <a:xfrm>
            <a:off x="2688595" y="5367107"/>
            <a:ext cx="6809892" cy="366447"/>
          </a:xfrm>
          <a:prstGeom prst="rect">
            <a:avLst/>
          </a:prstGeom>
          <a:noFill/>
        </p:spPr>
        <p:txBody>
          <a:bodyPr wrap="square" lIns="91440" tIns="45720" rIns="91440" bIns="45720" anchor="t">
            <a:spAutoFit/>
          </a:bodyPr>
          <a:lstStyle/>
          <a:p>
            <a:pPr algn="ctr">
              <a:lnSpc>
                <a:spcPct val="120000"/>
              </a:lnSpc>
            </a:pPr>
            <a:r>
              <a:rPr lang="en-US" sz="1600" b="1" dirty="0">
                <a:solidFill>
                  <a:schemeClr val="bg1"/>
                </a:solidFill>
                <a:latin typeface="Arial"/>
                <a:cs typeface="Arial"/>
              </a:rPr>
              <a:t>Ethan Ferguson | Jack </a:t>
            </a:r>
            <a:r>
              <a:rPr lang="en-US" sz="1600" b="1" dirty="0" err="1">
                <a:solidFill>
                  <a:schemeClr val="bg1"/>
                </a:solidFill>
                <a:latin typeface="Arial"/>
                <a:cs typeface="Arial"/>
              </a:rPr>
              <a:t>Tomlon</a:t>
            </a:r>
            <a:r>
              <a:rPr lang="en-US" sz="1600" b="1" dirty="0">
                <a:solidFill>
                  <a:schemeClr val="bg1"/>
                </a:solidFill>
                <a:latin typeface="Arial"/>
                <a:cs typeface="Arial"/>
              </a:rPr>
              <a:t> | Karl Reger | Rylan Harris-Small</a:t>
            </a:r>
            <a:endParaRPr lang="en-US" dirty="0"/>
          </a:p>
        </p:txBody>
      </p:sp>
      <p:sp>
        <p:nvSpPr>
          <p:cNvPr id="2" name="H2">
            <a:extLst>
              <a:ext uri="{FF2B5EF4-FFF2-40B4-BE49-F238E27FC236}">
                <a16:creationId xmlns:a16="http://schemas.microsoft.com/office/drawing/2014/main" id="{FA1BBB06-B676-05BD-2C19-BEC98DE9CAA7}"/>
              </a:ext>
            </a:extLst>
          </p:cNvPr>
          <p:cNvSpPr txBox="1"/>
          <p:nvPr/>
        </p:nvSpPr>
        <p:spPr>
          <a:xfrm>
            <a:off x="3047471" y="3671042"/>
            <a:ext cx="6106886" cy="1078950"/>
          </a:xfrm>
          <a:prstGeom prst="rect">
            <a:avLst/>
          </a:prstGeom>
          <a:noFill/>
        </p:spPr>
        <p:txBody>
          <a:bodyPr wrap="square" lIns="91440" tIns="45720" rIns="91440" bIns="45720" anchor="t">
            <a:spAutoFit/>
          </a:bodyPr>
          <a:lstStyle/>
          <a:p>
            <a:pPr algn="ctr">
              <a:lnSpc>
                <a:spcPct val="120000"/>
              </a:lnSpc>
            </a:pPr>
            <a:r>
              <a:rPr lang="en-US" sz="2800" b="1" dirty="0">
                <a:solidFill>
                  <a:srgbClr val="FAC01A"/>
                </a:solidFill>
                <a:latin typeface="Arial"/>
                <a:cs typeface="Arial"/>
              </a:rPr>
              <a:t>A Centralized Platform for Academic Excellence</a:t>
            </a:r>
            <a:endParaRPr lang="en-US" sz="2800" b="1" dirty="0">
              <a:solidFill>
                <a:srgbClr val="FAC01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73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0"/>
                                        <p:tgtEl>
                                          <p:spTgt spid="2"/>
                                        </p:tgtEl>
                                      </p:cBhvr>
                                    </p:animEffect>
                                  </p:childTnLst>
                                </p:cTn>
                              </p:par>
                            </p:childTnLst>
                          </p:cTn>
                        </p:par>
                        <p:par>
                          <p:cTn id="15" fill="hold">
                            <p:stCondLst>
                              <p:cond delay="7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7" name="Artifact">
            <a:extLst>
              <a:ext uri="{FF2B5EF4-FFF2-40B4-BE49-F238E27FC236}">
                <a16:creationId xmlns:a16="http://schemas.microsoft.com/office/drawing/2014/main" id="{62C51DBB-D623-C2C6-C8FD-14D0947B6B7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rot="10800000">
            <a:off x="4354521" y="1972405"/>
            <a:ext cx="7604541" cy="3765640"/>
          </a:xfrm>
          <a:prstGeom prst="rect">
            <a:avLst/>
          </a:prstGeom>
          <a:solidFill>
            <a:schemeClr val="bg1"/>
          </a:solidFill>
          <a:ln>
            <a:noFill/>
          </a:ln>
          <a:effectLst>
            <a:outerShdw blurRad="88900" dist="635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26" name="H2">
            <a:extLst>
              <a:ext uri="{FF2B5EF4-FFF2-40B4-BE49-F238E27FC236}">
                <a16:creationId xmlns:a16="http://schemas.microsoft.com/office/drawing/2014/main" id="{82B1CB71-6FF8-7874-93EF-DC5373D4A59D}"/>
              </a:ext>
            </a:extLst>
          </p:cNvPr>
          <p:cNvSpPr txBox="1">
            <a:spLocks noGrp="1" noRot="1" noMove="1" noResize="1" noEditPoints="1" noAdjustHandles="1" noChangeArrowheads="1" noChangeShapeType="1"/>
          </p:cNvSpPr>
          <p:nvPr/>
        </p:nvSpPr>
        <p:spPr>
          <a:xfrm>
            <a:off x="9354030" y="5177500"/>
            <a:ext cx="2604060" cy="523220"/>
          </a:xfrm>
          <a:prstGeom prst="rect">
            <a:avLst/>
          </a:prstGeom>
          <a:noFill/>
        </p:spPr>
        <p:txBody>
          <a:bodyPr wrap="square" lIns="91440" tIns="45720" rIns="91440" bIns="45720" anchor="t">
            <a:spAutoFit/>
          </a:bodyPr>
          <a:lstStyle/>
          <a:p>
            <a:pPr>
              <a:spcAft>
                <a:spcPts val="600"/>
              </a:spcAft>
            </a:pPr>
            <a:r>
              <a:rPr lang="en-US" sz="1600" b="1" dirty="0">
                <a:solidFill>
                  <a:schemeClr val="accent6"/>
                </a:solidFill>
                <a:latin typeface="Arial"/>
                <a:cs typeface="Arial"/>
              </a:rPr>
              <a:t>External Evaluators:</a:t>
            </a:r>
            <a:br>
              <a:rPr lang="en-US" sz="1600" b="1" dirty="0">
                <a:solidFill>
                  <a:schemeClr val="accent6"/>
                </a:solidFill>
                <a:latin typeface="Arial"/>
                <a:cs typeface="Arial"/>
              </a:rPr>
            </a:br>
            <a:r>
              <a:rPr lang="en-US" sz="1200" b="1" dirty="0">
                <a:solidFill>
                  <a:schemeClr val="accent6"/>
                </a:solidFill>
                <a:latin typeface="Arial"/>
                <a:cs typeface="Arial"/>
              </a:rPr>
              <a:t>What quality research exists?</a:t>
            </a:r>
            <a:endParaRPr lang="en-US" sz="1200" b="1" dirty="0">
              <a:solidFill>
                <a:schemeClr val="accent6"/>
              </a:solidFill>
              <a:latin typeface="Arial" panose="020B0604020202020204" pitchFamily="34" charset="0"/>
              <a:cs typeface="Arial" panose="020B0604020202020204" pitchFamily="34" charset="0"/>
            </a:endParaRPr>
          </a:p>
        </p:txBody>
      </p:sp>
      <p:pic>
        <p:nvPicPr>
          <p:cNvPr id="22" name="Picture 21" descr="Stack of research papers.">
            <a:extLst>
              <a:ext uri="{FF2B5EF4-FFF2-40B4-BE49-F238E27FC236}">
                <a16:creationId xmlns:a16="http://schemas.microsoft.com/office/drawing/2014/main" id="{C53D2942-0926-1AF9-874F-D899F71B3170}"/>
              </a:ext>
            </a:extLst>
          </p:cNvPr>
          <p:cNvPicPr>
            <a:picLocks noGrp="1" noRot="1" noChangeAspect="1" noMove="1" noResize="1" noEditPoints="1" noAdjustHandles="1" noChangeArrowheads="1" noChangeShapeType="1" noCrop="1"/>
          </p:cNvPicPr>
          <p:nvPr/>
        </p:nvPicPr>
        <p:blipFill>
          <a:blip r:embed="rId3"/>
          <a:srcRect t="-233" r="10749" b="7693"/>
          <a:stretch/>
        </p:blipFill>
        <p:spPr>
          <a:xfrm>
            <a:off x="9465165" y="3915786"/>
            <a:ext cx="1398525" cy="1175922"/>
          </a:xfrm>
          <a:prstGeom prst="rect">
            <a:avLst/>
          </a:prstGeom>
        </p:spPr>
      </p:pic>
      <p:sp>
        <p:nvSpPr>
          <p:cNvPr id="25" name="H2">
            <a:extLst>
              <a:ext uri="{FF2B5EF4-FFF2-40B4-BE49-F238E27FC236}">
                <a16:creationId xmlns:a16="http://schemas.microsoft.com/office/drawing/2014/main" id="{4CA5C939-9519-E948-11D2-D821F75E83CA}"/>
              </a:ext>
            </a:extLst>
          </p:cNvPr>
          <p:cNvSpPr txBox="1">
            <a:spLocks noGrp="1" noRot="1" noMove="1" noResize="1" noEditPoints="1" noAdjustHandles="1" noChangeArrowheads="1" noChangeShapeType="1"/>
          </p:cNvSpPr>
          <p:nvPr/>
        </p:nvSpPr>
        <p:spPr>
          <a:xfrm>
            <a:off x="6863467" y="5177501"/>
            <a:ext cx="2604060" cy="523220"/>
          </a:xfrm>
          <a:prstGeom prst="rect">
            <a:avLst/>
          </a:prstGeom>
          <a:noFill/>
        </p:spPr>
        <p:txBody>
          <a:bodyPr wrap="square" lIns="91440" tIns="45720" rIns="91440" bIns="45720" anchor="t">
            <a:spAutoFit/>
          </a:bodyPr>
          <a:lstStyle/>
          <a:p>
            <a:pPr>
              <a:spcAft>
                <a:spcPts val="600"/>
              </a:spcAft>
            </a:pPr>
            <a:r>
              <a:rPr lang="en-US" sz="1600" b="1" dirty="0">
                <a:solidFill>
                  <a:srgbClr val="0066B3"/>
                </a:solidFill>
                <a:latin typeface="Arial"/>
                <a:cs typeface="Arial"/>
              </a:rPr>
              <a:t>Faculty:</a:t>
            </a:r>
            <a:br>
              <a:rPr lang="en-US" sz="1600" b="1" dirty="0">
                <a:solidFill>
                  <a:srgbClr val="0066B3"/>
                </a:solidFill>
                <a:latin typeface="Arial"/>
                <a:cs typeface="Arial"/>
              </a:rPr>
            </a:br>
            <a:r>
              <a:rPr lang="en-US" sz="1200" b="1" dirty="0">
                <a:solidFill>
                  <a:srgbClr val="0066B3"/>
                </a:solidFill>
                <a:latin typeface="Arial"/>
                <a:cs typeface="Arial"/>
              </a:rPr>
              <a:t>How do I find past projects?</a:t>
            </a:r>
            <a:endParaRPr lang="en-US" sz="1200" b="1" dirty="0">
              <a:solidFill>
                <a:srgbClr val="0066B3"/>
              </a:solidFill>
              <a:latin typeface="Arial" panose="020B0604020202020204" pitchFamily="34" charset="0"/>
              <a:cs typeface="Arial" panose="020B0604020202020204" pitchFamily="34" charset="0"/>
            </a:endParaRPr>
          </a:p>
        </p:txBody>
      </p:sp>
      <p:pic>
        <p:nvPicPr>
          <p:cNvPr id="21" name="Picture 20" descr="Professor figure with large magnifying glass.">
            <a:extLst>
              <a:ext uri="{FF2B5EF4-FFF2-40B4-BE49-F238E27FC236}">
                <a16:creationId xmlns:a16="http://schemas.microsoft.com/office/drawing/2014/main" id="{6F8A02A7-0512-5C36-A9F5-F757404D1659}"/>
              </a:ext>
            </a:extLst>
          </p:cNvPr>
          <p:cNvPicPr>
            <a:picLocks noGrp="1" noRot="1" noChangeAspect="1" noMove="1" noResize="1" noEditPoints="1" noAdjustHandles="1" noChangeArrowheads="1" noChangeShapeType="1" noCrop="1"/>
          </p:cNvPicPr>
          <p:nvPr/>
        </p:nvPicPr>
        <p:blipFill>
          <a:blip r:embed="rId4"/>
          <a:srcRect t="1181" r="4216" b="7755"/>
          <a:stretch/>
        </p:blipFill>
        <p:spPr>
          <a:xfrm>
            <a:off x="6862093" y="3917943"/>
            <a:ext cx="1204677" cy="1179456"/>
          </a:xfrm>
          <a:prstGeom prst="rect">
            <a:avLst/>
          </a:prstGeom>
        </p:spPr>
      </p:pic>
      <p:sp>
        <p:nvSpPr>
          <p:cNvPr id="24" name="H2">
            <a:extLst>
              <a:ext uri="{FF2B5EF4-FFF2-40B4-BE49-F238E27FC236}">
                <a16:creationId xmlns:a16="http://schemas.microsoft.com/office/drawing/2014/main" id="{DA619F69-C917-A231-889F-DCAAD7A3783F}"/>
              </a:ext>
            </a:extLst>
          </p:cNvPr>
          <p:cNvSpPr txBox="1">
            <a:spLocks noGrp="1" noRot="1" noMove="1" noResize="1" noEditPoints="1" noAdjustHandles="1" noChangeArrowheads="1" noChangeShapeType="1"/>
          </p:cNvSpPr>
          <p:nvPr/>
        </p:nvSpPr>
        <p:spPr>
          <a:xfrm>
            <a:off x="4354091" y="5190754"/>
            <a:ext cx="2604060" cy="523220"/>
          </a:xfrm>
          <a:prstGeom prst="rect">
            <a:avLst/>
          </a:prstGeom>
          <a:noFill/>
        </p:spPr>
        <p:txBody>
          <a:bodyPr wrap="square" lIns="91440" tIns="45720" rIns="91440" bIns="45720" anchor="t">
            <a:spAutoFit/>
          </a:bodyPr>
          <a:lstStyle/>
          <a:p>
            <a:pPr>
              <a:spcAft>
                <a:spcPts val="600"/>
              </a:spcAft>
            </a:pPr>
            <a:r>
              <a:rPr lang="en-US" sz="1600" b="1" dirty="0">
                <a:solidFill>
                  <a:schemeClr val="tx2"/>
                </a:solidFill>
                <a:latin typeface="Arial"/>
                <a:cs typeface="Arial"/>
              </a:rPr>
              <a:t>Students:</a:t>
            </a:r>
            <a:br>
              <a:rPr lang="en-US" sz="1600" b="1" dirty="0">
                <a:solidFill>
                  <a:schemeClr val="tx2"/>
                </a:solidFill>
                <a:latin typeface="Arial"/>
                <a:cs typeface="Arial"/>
              </a:rPr>
            </a:br>
            <a:r>
              <a:rPr lang="en-US" sz="1200" b="1" dirty="0">
                <a:solidFill>
                  <a:schemeClr val="tx2"/>
                </a:solidFill>
                <a:latin typeface="Arial"/>
                <a:cs typeface="Arial"/>
              </a:rPr>
              <a:t>Where is my research stored?</a:t>
            </a:r>
            <a:endParaRPr lang="en-US" sz="1200" b="1" dirty="0">
              <a:solidFill>
                <a:schemeClr val="tx2"/>
              </a:solidFill>
              <a:latin typeface="Arial" panose="020B0604020202020204" pitchFamily="34" charset="0"/>
              <a:cs typeface="Arial" panose="020B0604020202020204" pitchFamily="34" charset="0"/>
            </a:endParaRPr>
          </a:p>
        </p:txBody>
      </p:sp>
      <p:pic>
        <p:nvPicPr>
          <p:cNvPr id="20" name="Picture 19" descr="Student figure with question marks.">
            <a:extLst>
              <a:ext uri="{FF2B5EF4-FFF2-40B4-BE49-F238E27FC236}">
                <a16:creationId xmlns:a16="http://schemas.microsoft.com/office/drawing/2014/main" id="{E37FBDDB-F2E8-60C7-5701-F7DC4413CDD8}"/>
              </a:ext>
            </a:extLst>
          </p:cNvPr>
          <p:cNvPicPr>
            <a:picLocks noGrp="1" noRot="1" noChangeAspect="1" noMove="1" noResize="1" noEditPoints="1" noAdjustHandles="1" noChangeArrowheads="1" noChangeShapeType="1" noCrop="1"/>
          </p:cNvPicPr>
          <p:nvPr/>
        </p:nvPicPr>
        <p:blipFill>
          <a:blip r:embed="rId5"/>
          <a:srcRect l="5643" r="11599" b="8870"/>
          <a:stretch/>
        </p:blipFill>
        <p:spPr>
          <a:xfrm>
            <a:off x="4444769" y="3931380"/>
            <a:ext cx="1347585" cy="1243013"/>
          </a:xfrm>
          <a:prstGeom prst="rect">
            <a:avLst/>
          </a:prstGeom>
        </p:spPr>
      </p:pic>
      <p:sp>
        <p:nvSpPr>
          <p:cNvPr id="23" name="H2">
            <a:extLst>
              <a:ext uri="{FF2B5EF4-FFF2-40B4-BE49-F238E27FC236}">
                <a16:creationId xmlns:a16="http://schemas.microsoft.com/office/drawing/2014/main" id="{40532259-277E-4477-8C2D-7BF578086637}"/>
              </a:ext>
            </a:extLst>
          </p:cNvPr>
          <p:cNvSpPr txBox="1">
            <a:spLocks noGrp="1" noRot="1" noMove="1" noResize="1" noEditPoints="1" noAdjustHandles="1" noChangeArrowheads="1" noChangeShapeType="1"/>
          </p:cNvSpPr>
          <p:nvPr/>
        </p:nvSpPr>
        <p:spPr>
          <a:xfrm>
            <a:off x="4354091" y="3451962"/>
            <a:ext cx="5902651"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Pain Points:</a:t>
            </a:r>
            <a:endParaRPr lang="en-US" sz="2000" b="1" dirty="0">
              <a:solidFill>
                <a:srgbClr val="0066B3"/>
              </a:solidFill>
              <a:latin typeface="Arial" panose="020B0604020202020204" pitchFamily="34" charset="0"/>
              <a:cs typeface="Arial" panose="020B0604020202020204" pitchFamily="34" charset="0"/>
            </a:endParaRPr>
          </a:p>
        </p:txBody>
      </p:sp>
      <p:sp>
        <p:nvSpPr>
          <p:cNvPr id="5" name="H2">
            <a:extLst>
              <a:ext uri="{FF2B5EF4-FFF2-40B4-BE49-F238E27FC236}">
                <a16:creationId xmlns:a16="http://schemas.microsoft.com/office/drawing/2014/main" id="{90510D98-14C3-906E-57AB-80CA726A3F27}"/>
              </a:ext>
            </a:extLst>
          </p:cNvPr>
          <p:cNvSpPr txBox="1">
            <a:spLocks noGrp="1" noRot="1" noMove="1" noResize="1" noEditPoints="1" noAdjustHandles="1" noChangeArrowheads="1" noChangeShapeType="1"/>
          </p:cNvSpPr>
          <p:nvPr/>
        </p:nvSpPr>
        <p:spPr>
          <a:xfrm>
            <a:off x="4354093" y="1973990"/>
            <a:ext cx="6112328"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Problem Statement:</a:t>
            </a:r>
            <a:endParaRPr lang="en-US" sz="2000" b="1" dirty="0">
              <a:solidFill>
                <a:srgbClr val="0066B3"/>
              </a:solidFill>
              <a:latin typeface="Arial" panose="020B0604020202020204" pitchFamily="34" charset="0"/>
              <a:cs typeface="Arial" panose="020B0604020202020204" pitchFamily="34" charset="0"/>
            </a:endParaRPr>
          </a:p>
        </p:txBody>
      </p:sp>
      <p:sp>
        <p:nvSpPr>
          <p:cNvPr id="11" name="P">
            <a:extLst>
              <a:ext uri="{FF2B5EF4-FFF2-40B4-BE49-F238E27FC236}">
                <a16:creationId xmlns:a16="http://schemas.microsoft.com/office/drawing/2014/main" id="{E11D1407-D607-C23F-F848-7EE5B047E862}"/>
              </a:ext>
            </a:extLst>
          </p:cNvPr>
          <p:cNvSpPr txBox="1">
            <a:spLocks noGrp="1" noRot="1" noMove="1" noResize="1" noEditPoints="1" noAdjustHandles="1" noChangeArrowheads="1" noChangeShapeType="1"/>
          </p:cNvSpPr>
          <p:nvPr/>
        </p:nvSpPr>
        <p:spPr>
          <a:xfrm>
            <a:off x="4354093" y="2370767"/>
            <a:ext cx="7262826" cy="1077218"/>
          </a:xfrm>
          <a:prstGeom prst="rect">
            <a:avLst/>
          </a:prstGeom>
          <a:noFill/>
        </p:spPr>
        <p:txBody>
          <a:bodyPr wrap="square" lIns="91440" tIns="45720" rIns="91440" bIns="45720" anchor="t">
            <a:spAutoFit/>
          </a:bodyPr>
          <a:lstStyle/>
          <a:p>
            <a:pPr algn="just">
              <a:spcAft>
                <a:spcPts val="600"/>
              </a:spcAft>
            </a:pPr>
            <a:r>
              <a:rPr lang="en-US" sz="1600" dirty="0">
                <a:latin typeface="Arial"/>
                <a:cs typeface="Arial"/>
              </a:rPr>
              <a:t>The lack of a centralized, structured platform for storing and showcasing Mathematics and Statistics student research affects students, faculty, and external evaluators, resulting in diminished research visibility, ineffective knowledge-sharing, and lost academic and professional opportunities.</a:t>
            </a:r>
            <a:endParaRPr lang="en-US" sz="1600" dirty="0">
              <a:ea typeface="Calibri" panose="020F0502020204030204"/>
              <a:cs typeface="Calibri" panose="020F0502020204030204"/>
            </a:endParaRPr>
          </a:p>
        </p:txBody>
      </p:sp>
      <p:cxnSp>
        <p:nvCxnSpPr>
          <p:cNvPr id="18" name="Straight Arrow Connector 17">
            <a:extLst>
              <a:ext uri="{FF2B5EF4-FFF2-40B4-BE49-F238E27FC236}">
                <a16:creationId xmlns:a16="http://schemas.microsoft.com/office/drawing/2014/main" id="{07AC3A7C-AFC5-7C96-D3D1-EDB655B2986A}"/>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a:off x="4053386" y="1977066"/>
            <a:ext cx="0" cy="3736908"/>
          </a:xfrm>
          <a:prstGeom prst="straightConnector1">
            <a:avLst/>
          </a:prstGeom>
          <a:ln>
            <a:solidFill>
              <a:srgbClr val="CF4257"/>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3C5E166-7078-8129-0790-AA9E21D1F3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rcRect l="16956" t="203" r="13346" b="-109"/>
          <a:stretch/>
        </p:blipFill>
        <p:spPr>
          <a:xfrm>
            <a:off x="92178" y="1973694"/>
            <a:ext cx="3633569" cy="3764352"/>
          </a:xfrm>
          <a:prstGeom prst="rect">
            <a:avLst/>
          </a:prstGeom>
          <a:effectLst>
            <a:outerShdw blurRad="88900" dist="63500" dir="13500000" algn="ctr" rotWithShape="0">
              <a:schemeClr val="tx1">
                <a:alpha val="25319"/>
              </a:schemeClr>
            </a:outerShdw>
          </a:effectLst>
        </p:spPr>
      </p:pic>
      <p:pic>
        <p:nvPicPr>
          <p:cNvPr id="2" name="Figure">
            <a:extLst>
              <a:ext uri="{FF2B5EF4-FFF2-40B4-BE49-F238E27FC236}">
                <a16:creationId xmlns:a16="http://schemas.microsoft.com/office/drawing/2014/main" id="{A3052D39-4604-DD0F-E207-69A1501714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rcRect/>
          <a:stretch/>
        </p:blipFill>
        <p:spPr>
          <a:xfrm>
            <a:off x="3895366" y="5738045"/>
            <a:ext cx="4389120" cy="1371600"/>
          </a:xfrm>
          <a:prstGeom prst="rect">
            <a:avLst/>
          </a:prstGeom>
        </p:spPr>
      </p:pic>
      <p:sp>
        <p:nvSpPr>
          <p:cNvPr id="3" name="Artifact">
            <a:extLst>
              <a:ext uri="{FF2B5EF4-FFF2-40B4-BE49-F238E27FC236}">
                <a16:creationId xmlns:a16="http://schemas.microsoft.com/office/drawing/2014/main" id="{EC3F536A-59F6-A135-68C2-5B076D3BAB7B}"/>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6" name="H1">
            <a:extLst>
              <a:ext uri="{FF2B5EF4-FFF2-40B4-BE49-F238E27FC236}">
                <a16:creationId xmlns:a16="http://schemas.microsoft.com/office/drawing/2014/main" id="{7B3B8F11-6CEE-F24C-220E-40329444BCA5}"/>
              </a:ext>
            </a:extLst>
          </p:cNvPr>
          <p:cNvSpPr>
            <a:spLocks noGrp="1" noRot="1" noMove="1" noResize="1" noEditPoints="1" noAdjustHandles="1" noChangeArrowheads="1" noChangeShapeType="1"/>
          </p:cNvSpPr>
          <p:nvPr>
            <p:ph type="title"/>
          </p:nvPr>
        </p:nvSpPr>
        <p:spPr>
          <a:xfrm>
            <a:off x="844273" y="82712"/>
            <a:ext cx="10515600" cy="1325563"/>
          </a:xfrm>
        </p:spPr>
        <p:txBody>
          <a:bodyPr>
            <a:normAutofit/>
          </a:bodyPr>
          <a:lstStyle/>
          <a:p>
            <a:r>
              <a:rPr lang="en-US" b="1" dirty="0">
                <a:solidFill>
                  <a:srgbClr val="FAC01A"/>
                </a:solidFill>
                <a:latin typeface="Arial"/>
                <a:cs typeface="Arial"/>
              </a:rPr>
              <a:t>The Challenge We're Solving</a:t>
            </a:r>
            <a:endParaRPr lang="en-US" dirty="0"/>
          </a:p>
        </p:txBody>
      </p:sp>
    </p:spTree>
    <p:extLst>
      <p:ext uri="{BB962C8B-B14F-4D97-AF65-F5344CB8AC3E}">
        <p14:creationId xmlns:p14="http://schemas.microsoft.com/office/powerpoint/2010/main" val="4049074419"/>
      </p:ext>
    </p:extLst>
  </p:cSld>
  <p:clrMapOvr>
    <a:masterClrMapping/>
  </p:clrMapOvr>
  <mc:AlternateContent xmlns:mc="http://schemas.openxmlformats.org/markup-compatibility/2006" xmlns:p14="http://schemas.microsoft.com/office/powerpoint/2010/main">
    <mc:Choice Requires="p14">
      <p:transition spd="med" p14:dur="700">
        <p:wipe/>
      </p:transition>
    </mc:Choice>
    <mc:Fallback xmlns="">
      <p:transition spd="med">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p:bldP spid="24" grpId="0"/>
      <p:bldP spid="23" grpId="0"/>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1C3BA651-7FB0-CCEB-C952-FE61C1CC889A}"/>
            </a:ext>
          </a:extLst>
        </p:cNvPr>
        <p:cNvGrpSpPr/>
        <p:nvPr/>
      </p:nvGrpSpPr>
      <p:grpSpPr>
        <a:xfrm>
          <a:off x="0" y="0"/>
          <a:ext cx="0" cy="0"/>
          <a:chOff x="0" y="0"/>
          <a:chExt cx="0" cy="0"/>
        </a:xfrm>
      </p:grpSpPr>
      <p:sp>
        <p:nvSpPr>
          <p:cNvPr id="3" name="Artifact">
            <a:extLst>
              <a:ext uri="{FF2B5EF4-FFF2-40B4-BE49-F238E27FC236}">
                <a16:creationId xmlns:a16="http://schemas.microsoft.com/office/drawing/2014/main" id="{ADE8BBD9-CA9D-10C5-A3AB-0D9E1ECD4D30}"/>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Figure">
            <a:extLst>
              <a:ext uri="{FF2B5EF4-FFF2-40B4-BE49-F238E27FC236}">
                <a16:creationId xmlns:a16="http://schemas.microsoft.com/office/drawing/2014/main" id="{E0AB7056-8484-A485-11C4-AE3D6D6456D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895366" y="5738045"/>
            <a:ext cx="4389120" cy="1371600"/>
          </a:xfrm>
          <a:prstGeom prst="rect">
            <a:avLst/>
          </a:prstGeom>
        </p:spPr>
      </p:pic>
      <p:sp>
        <p:nvSpPr>
          <p:cNvPr id="12" name="H1">
            <a:extLst>
              <a:ext uri="{FF2B5EF4-FFF2-40B4-BE49-F238E27FC236}">
                <a16:creationId xmlns:a16="http://schemas.microsoft.com/office/drawing/2014/main" id="{887024FB-9C05-2C68-AE02-2B86AC615582}"/>
              </a:ext>
            </a:extLst>
          </p:cNvPr>
          <p:cNvSpPr txBox="1">
            <a:spLocks noGrp="1"/>
          </p:cNvSpPr>
          <p:nvPr>
            <p:ph type="title" idx="4294967295"/>
          </p:nvPr>
        </p:nvSpPr>
        <p:spPr>
          <a:xfrm>
            <a:off x="839764" y="132310"/>
            <a:ext cx="10515600" cy="13255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AC01A"/>
                </a:solidFill>
                <a:effectLst/>
                <a:uLnTx/>
                <a:uFillTx/>
                <a:latin typeface="Arial"/>
                <a:ea typeface="+mj-ea"/>
                <a:cs typeface="Arial"/>
              </a:rPr>
              <a:t>Our Solution:</a:t>
            </a:r>
            <a:br>
              <a:rPr kumimoji="0" lang="en-US" sz="4400" b="1" i="0" u="none" strike="noStrike" kern="1200" cap="none" spc="0" normalizeH="0" baseline="0" noProof="0" dirty="0">
                <a:ln>
                  <a:noFill/>
                </a:ln>
                <a:solidFill>
                  <a:srgbClr val="FAC01A"/>
                </a:solidFill>
                <a:effectLst/>
                <a:uLnTx/>
                <a:uFillTx/>
                <a:latin typeface="Arial"/>
                <a:ea typeface="+mj-ea"/>
                <a:cs typeface="Arial"/>
              </a:rPr>
            </a:br>
            <a:r>
              <a:rPr kumimoji="0" lang="en-US" sz="3600" b="1" i="0" u="none" strike="noStrike" kern="1200" cap="none" spc="0" normalizeH="0" baseline="0" noProof="0" dirty="0">
                <a:ln>
                  <a:noFill/>
                </a:ln>
                <a:solidFill>
                  <a:srgbClr val="FAC01A"/>
                </a:solidFill>
                <a:effectLst/>
                <a:uLnTx/>
                <a:uFillTx/>
                <a:latin typeface="Arial"/>
                <a:ea typeface="+mj-ea"/>
                <a:cs typeface="Arial"/>
              </a:rPr>
              <a:t>A Research Showcase Platform</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31" name="Artifact">
            <a:extLst>
              <a:ext uri="{FF2B5EF4-FFF2-40B4-BE49-F238E27FC236}">
                <a16:creationId xmlns:a16="http://schemas.microsoft.com/office/drawing/2014/main" id="{2F62F304-236F-2D63-FCC0-491C94DCD4A7}"/>
              </a:ext>
              <a:ext uri="{C183D7F6-B498-43B3-948B-1728B52AA6E4}">
                <adec:decorative xmlns:adec="http://schemas.microsoft.com/office/drawing/2017/decorative" val="1"/>
              </a:ext>
            </a:extLst>
          </p:cNvPr>
          <p:cNvSpPr/>
          <p:nvPr/>
        </p:nvSpPr>
        <p:spPr>
          <a:xfrm rot="10800000">
            <a:off x="569389" y="1839443"/>
            <a:ext cx="5154714" cy="3896549"/>
          </a:xfrm>
          <a:prstGeom prst="rect">
            <a:avLst/>
          </a:prstGeom>
          <a:solidFill>
            <a:schemeClr val="bg1"/>
          </a:solidFill>
          <a:ln>
            <a:noFill/>
          </a:ln>
          <a:effectLst>
            <a:outerShdw blurRad="88900" dist="635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3" name="H2">
            <a:extLst>
              <a:ext uri="{FF2B5EF4-FFF2-40B4-BE49-F238E27FC236}">
                <a16:creationId xmlns:a16="http://schemas.microsoft.com/office/drawing/2014/main" id="{829FF333-A4B3-A2A9-8703-F5865B7E7AED}"/>
              </a:ext>
            </a:extLst>
          </p:cNvPr>
          <p:cNvSpPr txBox="1"/>
          <p:nvPr/>
        </p:nvSpPr>
        <p:spPr>
          <a:xfrm>
            <a:off x="832127" y="2023942"/>
            <a:ext cx="2542444"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Value Proposition</a:t>
            </a:r>
            <a:endParaRPr lang="en-US" sz="2000" b="1" dirty="0">
              <a:solidFill>
                <a:srgbClr val="0066B3"/>
              </a:solidFill>
              <a:latin typeface="Arial" panose="020B0604020202020204" pitchFamily="34" charset="0"/>
              <a:cs typeface="Arial" panose="020B0604020202020204" pitchFamily="34" charset="0"/>
            </a:endParaRPr>
          </a:p>
        </p:txBody>
      </p:sp>
      <p:sp>
        <p:nvSpPr>
          <p:cNvPr id="35" name="P">
            <a:extLst>
              <a:ext uri="{FF2B5EF4-FFF2-40B4-BE49-F238E27FC236}">
                <a16:creationId xmlns:a16="http://schemas.microsoft.com/office/drawing/2014/main" id="{D2D6412C-DEBC-C253-10C6-0581FFFEAA20}"/>
              </a:ext>
            </a:extLst>
          </p:cNvPr>
          <p:cNvSpPr txBox="1"/>
          <p:nvPr/>
        </p:nvSpPr>
        <p:spPr>
          <a:xfrm>
            <a:off x="836635" y="2412610"/>
            <a:ext cx="4432374" cy="2862322"/>
          </a:xfrm>
          <a:prstGeom prst="rect">
            <a:avLst/>
          </a:prstGeom>
          <a:noFill/>
        </p:spPr>
        <p:txBody>
          <a:bodyPr wrap="square" lIns="91440" tIns="45720" rIns="91440" bIns="45720" anchor="t">
            <a:spAutoFit/>
          </a:bodyPr>
          <a:lstStyle/>
          <a:p>
            <a:pPr algn="just"/>
            <a:endParaRPr lang="en-US" sz="2000" dirty="0">
              <a:solidFill>
                <a:srgbClr val="003466"/>
              </a:solidFill>
              <a:latin typeface="Arial"/>
              <a:cs typeface="Times New Roman"/>
            </a:endParaRPr>
          </a:p>
          <a:p>
            <a:pPr algn="just"/>
            <a:r>
              <a:rPr lang="en-US" sz="2000" dirty="0">
                <a:solidFill>
                  <a:srgbClr val="003466"/>
                </a:solidFill>
                <a:latin typeface="Arial"/>
                <a:cs typeface="Times New Roman"/>
              </a:rPr>
              <a:t>For students, faculty, and external evaluators who need a reliable and structured platform to manage and discover research, the Mathematics &amp; Statistics Research Showcase is a web-based academic repository that streamlines research submission, display, and discovery.</a:t>
            </a:r>
            <a:endParaRPr lang="en-US" sz="2000" dirty="0">
              <a:latin typeface="Arial"/>
              <a:ea typeface="Calibri" panose="020F0502020204030204"/>
              <a:cs typeface="Calibri" panose="020F0502020204030204"/>
            </a:endParaRPr>
          </a:p>
        </p:txBody>
      </p:sp>
      <p:cxnSp>
        <p:nvCxnSpPr>
          <p:cNvPr id="39" name="Artifact">
            <a:extLst>
              <a:ext uri="{FF2B5EF4-FFF2-40B4-BE49-F238E27FC236}">
                <a16:creationId xmlns:a16="http://schemas.microsoft.com/office/drawing/2014/main" id="{7AC86AA8-EB5D-F4A0-96E2-FCA3DF5C3E89}"/>
              </a:ext>
              <a:ext uri="{C183D7F6-B498-43B3-948B-1728B52AA6E4}">
                <adec:decorative xmlns:adec="http://schemas.microsoft.com/office/drawing/2017/decorative" val="1"/>
              </a:ext>
            </a:extLst>
          </p:cNvPr>
          <p:cNvCxnSpPr>
            <a:cxnSpLocks/>
            <a:endCxn id="10" idx="0"/>
          </p:cNvCxnSpPr>
          <p:nvPr/>
        </p:nvCxnSpPr>
        <p:spPr>
          <a:xfrm flipH="1">
            <a:off x="6089926" y="1839443"/>
            <a:ext cx="6074" cy="3898602"/>
          </a:xfrm>
          <a:prstGeom prst="line">
            <a:avLst/>
          </a:prstGeom>
          <a:ln w="9525">
            <a:solidFill>
              <a:srgbClr val="0066B3"/>
            </a:solidFill>
          </a:ln>
        </p:spPr>
        <p:style>
          <a:lnRef idx="1">
            <a:schemeClr val="accent1"/>
          </a:lnRef>
          <a:fillRef idx="0">
            <a:schemeClr val="accent1"/>
          </a:fillRef>
          <a:effectRef idx="0">
            <a:schemeClr val="accent1"/>
          </a:effectRef>
          <a:fontRef idx="minor">
            <a:schemeClr val="tx1"/>
          </a:fontRef>
        </p:style>
      </p:cxnSp>
      <p:sp>
        <p:nvSpPr>
          <p:cNvPr id="41" name="Artifact">
            <a:extLst>
              <a:ext uri="{FF2B5EF4-FFF2-40B4-BE49-F238E27FC236}">
                <a16:creationId xmlns:a16="http://schemas.microsoft.com/office/drawing/2014/main" id="{119D6CF2-2ACA-2F53-12B9-509AC3E2D53D}"/>
              </a:ext>
              <a:ext uri="{C183D7F6-B498-43B3-948B-1728B52AA6E4}">
                <adec:decorative xmlns:adec="http://schemas.microsoft.com/office/drawing/2017/decorative" val="1"/>
              </a:ext>
            </a:extLst>
          </p:cNvPr>
          <p:cNvSpPr/>
          <p:nvPr/>
        </p:nvSpPr>
        <p:spPr>
          <a:xfrm rot="10800000">
            <a:off x="6564098" y="1869886"/>
            <a:ext cx="5154714" cy="3871693"/>
          </a:xfrm>
          <a:prstGeom prst="rect">
            <a:avLst/>
          </a:prstGeom>
          <a:solidFill>
            <a:schemeClr val="bg1"/>
          </a:solidFill>
          <a:ln>
            <a:noFill/>
          </a:ln>
          <a:effectLst>
            <a:outerShdw blurRad="88900" dist="63500" dir="13500000" algn="tl"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3" name="H2">
            <a:extLst>
              <a:ext uri="{FF2B5EF4-FFF2-40B4-BE49-F238E27FC236}">
                <a16:creationId xmlns:a16="http://schemas.microsoft.com/office/drawing/2014/main" id="{2E3CF0D0-ADD7-C468-6CEC-40CCAF6D8A40}"/>
              </a:ext>
            </a:extLst>
          </p:cNvPr>
          <p:cNvSpPr txBox="1"/>
          <p:nvPr/>
        </p:nvSpPr>
        <p:spPr>
          <a:xfrm>
            <a:off x="6764841" y="2028450"/>
            <a:ext cx="4607509"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Unique Advantages</a:t>
            </a:r>
            <a:endParaRPr lang="en-US" sz="2000" b="1" dirty="0">
              <a:solidFill>
                <a:srgbClr val="0066B3"/>
              </a:solidFill>
              <a:latin typeface="Arial" panose="020B0604020202020204" pitchFamily="34" charset="0"/>
              <a:cs typeface="Arial" panose="020B0604020202020204" pitchFamily="34" charset="0"/>
            </a:endParaRPr>
          </a:p>
        </p:txBody>
      </p:sp>
      <p:sp>
        <p:nvSpPr>
          <p:cNvPr id="47" name="List">
            <a:extLst>
              <a:ext uri="{FF2B5EF4-FFF2-40B4-BE49-F238E27FC236}">
                <a16:creationId xmlns:a16="http://schemas.microsoft.com/office/drawing/2014/main" id="{1AC47493-99F2-4CE4-AEA8-BA2206B90945}"/>
              </a:ext>
            </a:extLst>
          </p:cNvPr>
          <p:cNvSpPr txBox="1"/>
          <p:nvPr/>
        </p:nvSpPr>
        <p:spPr>
          <a:xfrm>
            <a:off x="6764841" y="2538040"/>
            <a:ext cx="4849843" cy="2006703"/>
          </a:xfrm>
          <a:prstGeom prst="rect">
            <a:avLst/>
          </a:prstGeom>
          <a:noFill/>
        </p:spPr>
        <p:txBody>
          <a:bodyPr wrap="square" lIns="91440" tIns="45720" rIns="91440" bIns="45720" anchor="t">
            <a:spAutoFit/>
          </a:bodyPr>
          <a:lstStyle/>
          <a:p>
            <a:pPr>
              <a:lnSpc>
                <a:spcPct val="90000"/>
              </a:lnSpc>
            </a:pPr>
            <a:endParaRPr lang="en-US" dirty="0">
              <a:latin typeface="Arial"/>
              <a:ea typeface="+mj-ea"/>
              <a:cs typeface="Arial"/>
            </a:endParaRPr>
          </a:p>
          <a:p>
            <a:pPr marL="342900" indent="-342900">
              <a:lnSpc>
                <a:spcPct val="90000"/>
              </a:lnSpc>
              <a:buFontTx/>
              <a:buAutoNum type="arabicPeriod"/>
            </a:pPr>
            <a:r>
              <a:rPr lang="en-US" sz="2000" dirty="0">
                <a:solidFill>
                  <a:srgbClr val="002455"/>
                </a:solidFill>
                <a:latin typeface="Arial"/>
                <a:ea typeface="+mj-ea"/>
                <a:cs typeface="Arial"/>
              </a:rPr>
              <a:t>Faculty-driven submission process</a:t>
            </a:r>
            <a:endParaRPr lang="en-US" sz="2000">
              <a:solidFill>
                <a:srgbClr val="000000"/>
              </a:solidFill>
              <a:latin typeface="Arial"/>
              <a:ea typeface="Calibri"/>
              <a:cs typeface="Calibri"/>
            </a:endParaRPr>
          </a:p>
          <a:p>
            <a:pPr marL="342900" indent="-342900">
              <a:lnSpc>
                <a:spcPct val="90000"/>
              </a:lnSpc>
              <a:spcBef>
                <a:spcPts val="600"/>
              </a:spcBef>
              <a:buFontTx/>
              <a:buAutoNum type="arabicPeriod"/>
            </a:pPr>
            <a:r>
              <a:rPr lang="en-US" sz="2000" dirty="0">
                <a:solidFill>
                  <a:srgbClr val="002455"/>
                </a:solidFill>
                <a:latin typeface="Arial"/>
                <a:ea typeface="+mj-ea"/>
                <a:cs typeface="Arial"/>
              </a:rPr>
              <a:t>Administrative quality control</a:t>
            </a:r>
            <a:endParaRPr lang="en-US" sz="2000">
              <a:latin typeface="Arial"/>
              <a:cs typeface="Arial"/>
            </a:endParaRPr>
          </a:p>
          <a:p>
            <a:pPr marL="342900" indent="-342900">
              <a:lnSpc>
                <a:spcPct val="90000"/>
              </a:lnSpc>
              <a:spcBef>
                <a:spcPts val="600"/>
              </a:spcBef>
              <a:buFontTx/>
              <a:buAutoNum type="arabicPeriod"/>
            </a:pPr>
            <a:r>
              <a:rPr lang="en-US" sz="2000" dirty="0">
                <a:solidFill>
                  <a:srgbClr val="002455"/>
                </a:solidFill>
                <a:latin typeface="Arial"/>
                <a:ea typeface="+mj-ea"/>
                <a:cs typeface="Arial"/>
              </a:rPr>
              <a:t>Advanced search capabilities</a:t>
            </a:r>
            <a:endParaRPr lang="en-US" sz="2000">
              <a:latin typeface="Arial"/>
              <a:cs typeface="Arial"/>
            </a:endParaRPr>
          </a:p>
          <a:p>
            <a:pPr marL="342900" indent="-342900">
              <a:lnSpc>
                <a:spcPct val="90000"/>
              </a:lnSpc>
              <a:spcBef>
                <a:spcPts val="600"/>
              </a:spcBef>
              <a:buFontTx/>
              <a:buAutoNum type="arabicPeriod"/>
            </a:pPr>
            <a:r>
              <a:rPr lang="en-US" sz="2000" dirty="0">
                <a:solidFill>
                  <a:srgbClr val="002455"/>
                </a:solidFill>
                <a:latin typeface="Arial"/>
                <a:ea typeface="+mj-ea"/>
                <a:cs typeface="Arial"/>
              </a:rPr>
              <a:t>Secure role-based access</a:t>
            </a:r>
            <a:endParaRPr lang="en-US" sz="2000">
              <a:latin typeface="Arial"/>
              <a:ea typeface="+mj-ea"/>
              <a:cs typeface="Arial"/>
            </a:endParaRPr>
          </a:p>
          <a:p>
            <a:pPr marL="342900" indent="-342900">
              <a:lnSpc>
                <a:spcPct val="90000"/>
              </a:lnSpc>
              <a:spcBef>
                <a:spcPts val="600"/>
              </a:spcBef>
              <a:buAutoNum type="arabicPeriod"/>
            </a:pPr>
            <a:endParaRPr lang="en-US" dirty="0">
              <a:solidFill>
                <a:srgbClr val="002455"/>
              </a:solidFill>
              <a:latin typeface="Arial"/>
              <a:ea typeface="+mj-ea"/>
              <a:cs typeface="Arial"/>
            </a:endParaRPr>
          </a:p>
        </p:txBody>
      </p:sp>
      <p:pic>
        <p:nvPicPr>
          <p:cNvPr id="48" name="Graphic 47" descr="Checkmark with solid fill">
            <a:extLst>
              <a:ext uri="{FF2B5EF4-FFF2-40B4-BE49-F238E27FC236}">
                <a16:creationId xmlns:a16="http://schemas.microsoft.com/office/drawing/2014/main" id="{A6895A88-2D09-FCA3-D5BF-5A0DD0FD35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57663" y="2859078"/>
            <a:ext cx="201998" cy="224543"/>
          </a:xfrm>
          <a:prstGeom prst="rect">
            <a:avLst/>
          </a:prstGeom>
        </p:spPr>
      </p:pic>
      <p:pic>
        <p:nvPicPr>
          <p:cNvPr id="49" name="Graphic 48" descr="Checkmark with solid fill">
            <a:extLst>
              <a:ext uri="{FF2B5EF4-FFF2-40B4-BE49-F238E27FC236}">
                <a16:creationId xmlns:a16="http://schemas.microsoft.com/office/drawing/2014/main" id="{0B25932D-48A3-660C-A8B1-CEF6BCD7A5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6420" y="3201752"/>
            <a:ext cx="201998" cy="224543"/>
          </a:xfrm>
          <a:prstGeom prst="rect">
            <a:avLst/>
          </a:prstGeom>
        </p:spPr>
      </p:pic>
      <p:pic>
        <p:nvPicPr>
          <p:cNvPr id="50" name="Graphic 49" descr="Checkmark with solid fill">
            <a:extLst>
              <a:ext uri="{FF2B5EF4-FFF2-40B4-BE49-F238E27FC236}">
                <a16:creationId xmlns:a16="http://schemas.microsoft.com/office/drawing/2014/main" id="{1BB9DFE1-9873-B14C-4C7A-6C5B21EF5A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6420" y="3539918"/>
            <a:ext cx="201998" cy="224543"/>
          </a:xfrm>
          <a:prstGeom prst="rect">
            <a:avLst/>
          </a:prstGeom>
        </p:spPr>
      </p:pic>
      <p:pic>
        <p:nvPicPr>
          <p:cNvPr id="51" name="Graphic 50" descr="Checkmark with solid fill">
            <a:extLst>
              <a:ext uri="{FF2B5EF4-FFF2-40B4-BE49-F238E27FC236}">
                <a16:creationId xmlns:a16="http://schemas.microsoft.com/office/drawing/2014/main" id="{F7EC43DF-4864-FC55-C1F3-B1C844516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5710" y="3900628"/>
            <a:ext cx="201998" cy="224543"/>
          </a:xfrm>
          <a:prstGeom prst="rect">
            <a:avLst/>
          </a:prstGeom>
        </p:spPr>
      </p:pic>
    </p:spTree>
    <p:extLst>
      <p:ext uri="{BB962C8B-B14F-4D97-AF65-F5344CB8AC3E}">
        <p14:creationId xmlns:p14="http://schemas.microsoft.com/office/powerpoint/2010/main" val="50023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43"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D1BEF176-D732-C2AF-E9D9-FB75AF711F33}"/>
            </a:ext>
          </a:extLst>
        </p:cNvPr>
        <p:cNvGrpSpPr/>
        <p:nvPr/>
      </p:nvGrpSpPr>
      <p:grpSpPr>
        <a:xfrm>
          <a:off x="0" y="0"/>
          <a:ext cx="0" cy="0"/>
          <a:chOff x="0" y="0"/>
          <a:chExt cx="0" cy="0"/>
        </a:xfrm>
      </p:grpSpPr>
      <p:sp>
        <p:nvSpPr>
          <p:cNvPr id="4" name="Artifact">
            <a:extLst>
              <a:ext uri="{FF2B5EF4-FFF2-40B4-BE49-F238E27FC236}">
                <a16:creationId xmlns:a16="http://schemas.microsoft.com/office/drawing/2014/main" id="{A20B0495-0901-0CF8-2798-317B6DF10ADD}"/>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1" name="H1">
            <a:extLst>
              <a:ext uri="{FF2B5EF4-FFF2-40B4-BE49-F238E27FC236}">
                <a16:creationId xmlns:a16="http://schemas.microsoft.com/office/drawing/2014/main" id="{9FAD8352-EE40-1CBD-EB4D-538231F8E725}"/>
              </a:ext>
            </a:extLst>
          </p:cNvPr>
          <p:cNvSpPr>
            <a:spLocks noGrp="1"/>
          </p:cNvSpPr>
          <p:nvPr>
            <p:ph type="title"/>
          </p:nvPr>
        </p:nvSpPr>
        <p:spPr>
          <a:xfrm>
            <a:off x="832126" y="76317"/>
            <a:ext cx="10515600" cy="1325563"/>
          </a:xfrm>
        </p:spPr>
        <p:txBody>
          <a:bodyPr>
            <a:normAutofit/>
          </a:bodyPr>
          <a:lstStyle/>
          <a:p>
            <a:r>
              <a:rPr lang="en-US" b="1" dirty="0">
                <a:solidFill>
                  <a:srgbClr val="FAC01A"/>
                </a:solidFill>
                <a:latin typeface="Arial"/>
                <a:cs typeface="Arial"/>
              </a:rPr>
              <a:t>The Human Side: Key User Stories</a:t>
            </a:r>
            <a:endParaRPr lang="en-US" dirty="0"/>
          </a:p>
        </p:txBody>
      </p:sp>
      <p:grpSp>
        <p:nvGrpSpPr>
          <p:cNvPr id="23" name="Group 22">
            <a:extLst>
              <a:ext uri="{FF2B5EF4-FFF2-40B4-BE49-F238E27FC236}">
                <a16:creationId xmlns:a16="http://schemas.microsoft.com/office/drawing/2014/main" id="{D7EDB978-7EF5-2FE7-0D48-5D811331F7A1}"/>
              </a:ext>
              <a:ext uri="{C183D7F6-B498-43B3-948B-1728B52AA6E4}">
                <adec:decorative xmlns:adec="http://schemas.microsoft.com/office/drawing/2017/decorative" val="1"/>
              </a:ext>
            </a:extLst>
          </p:cNvPr>
          <p:cNvGrpSpPr/>
          <p:nvPr/>
        </p:nvGrpSpPr>
        <p:grpSpPr>
          <a:xfrm>
            <a:off x="81554" y="1612858"/>
            <a:ext cx="3410713" cy="672303"/>
            <a:chOff x="438086" y="1780638"/>
            <a:chExt cx="3410713" cy="672303"/>
          </a:xfrm>
        </p:grpSpPr>
        <p:sp>
          <p:nvSpPr>
            <p:cNvPr id="11" name="Artifact">
              <a:extLst>
                <a:ext uri="{FF2B5EF4-FFF2-40B4-BE49-F238E27FC236}">
                  <a16:creationId xmlns:a16="http://schemas.microsoft.com/office/drawing/2014/main" id="{4898EE50-FE6A-3D14-6407-DCF0EB40653D}"/>
                </a:ext>
                <a:ext uri="{C183D7F6-B498-43B3-948B-1728B52AA6E4}">
                  <adec:decorative xmlns:adec="http://schemas.microsoft.com/office/drawing/2017/decorative" val="1"/>
                </a:ext>
              </a:extLst>
            </p:cNvPr>
            <p:cNvSpPr/>
            <p:nvPr/>
          </p:nvSpPr>
          <p:spPr>
            <a:xfrm rot="10800000">
              <a:off x="438086" y="1780638"/>
              <a:ext cx="3410713" cy="672303"/>
            </a:xfrm>
            <a:prstGeom prst="rect">
              <a:avLst/>
            </a:prstGeom>
            <a:solidFill>
              <a:srgbClr val="0066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2" name="H2">
              <a:extLst>
                <a:ext uri="{FF2B5EF4-FFF2-40B4-BE49-F238E27FC236}">
                  <a16:creationId xmlns:a16="http://schemas.microsoft.com/office/drawing/2014/main" id="{A4304A8F-BB9F-0347-07BC-601963F7D9BF}"/>
                </a:ext>
              </a:extLst>
            </p:cNvPr>
            <p:cNvSpPr txBox="1"/>
            <p:nvPr/>
          </p:nvSpPr>
          <p:spPr>
            <a:xfrm>
              <a:off x="686954" y="1932124"/>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Faculty Story</a:t>
              </a:r>
              <a:endParaRPr lang="en-US" dirty="0">
                <a:solidFill>
                  <a:schemeClr val="bg1"/>
                </a:solidFill>
              </a:endParaRPr>
            </a:p>
          </p:txBody>
        </p:sp>
      </p:grpSp>
      <p:grpSp>
        <p:nvGrpSpPr>
          <p:cNvPr id="24" name="Group 23">
            <a:extLst>
              <a:ext uri="{FF2B5EF4-FFF2-40B4-BE49-F238E27FC236}">
                <a16:creationId xmlns:a16="http://schemas.microsoft.com/office/drawing/2014/main" id="{38FD0428-6359-0925-2533-0DF5C2EA12E0}"/>
              </a:ext>
              <a:ext uri="{C183D7F6-B498-43B3-948B-1728B52AA6E4}">
                <adec:decorative xmlns:adec="http://schemas.microsoft.com/office/drawing/2017/decorative" val="1"/>
              </a:ext>
            </a:extLst>
          </p:cNvPr>
          <p:cNvGrpSpPr/>
          <p:nvPr/>
        </p:nvGrpSpPr>
        <p:grpSpPr>
          <a:xfrm>
            <a:off x="4383651" y="1612858"/>
            <a:ext cx="3410713" cy="672303"/>
            <a:chOff x="4194899" y="1766657"/>
            <a:chExt cx="3410713" cy="672303"/>
          </a:xfrm>
        </p:grpSpPr>
        <p:sp>
          <p:nvSpPr>
            <p:cNvPr id="9" name="Artifact">
              <a:extLst>
                <a:ext uri="{FF2B5EF4-FFF2-40B4-BE49-F238E27FC236}">
                  <a16:creationId xmlns:a16="http://schemas.microsoft.com/office/drawing/2014/main" id="{3EC1F4E9-2550-9760-F4C5-241ABEDC93C5}"/>
                </a:ext>
                <a:ext uri="{C183D7F6-B498-43B3-948B-1728B52AA6E4}">
                  <adec:decorative xmlns:adec="http://schemas.microsoft.com/office/drawing/2017/decorative" val="1"/>
                </a:ext>
              </a:extLst>
            </p:cNvPr>
            <p:cNvSpPr/>
            <p:nvPr/>
          </p:nvSpPr>
          <p:spPr>
            <a:xfrm rot="10800000">
              <a:off x="4194899" y="1766657"/>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5B9BD5"/>
                </a:solidFill>
              </a:endParaRPr>
            </a:p>
          </p:txBody>
        </p:sp>
        <p:sp>
          <p:nvSpPr>
            <p:cNvPr id="13" name="H2">
              <a:extLst>
                <a:ext uri="{FF2B5EF4-FFF2-40B4-BE49-F238E27FC236}">
                  <a16:creationId xmlns:a16="http://schemas.microsoft.com/office/drawing/2014/main" id="{E39BFCEB-2571-780A-79E4-173D30F88FAE}"/>
                </a:ext>
              </a:extLst>
            </p:cNvPr>
            <p:cNvSpPr txBox="1"/>
            <p:nvPr/>
          </p:nvSpPr>
          <p:spPr>
            <a:xfrm>
              <a:off x="4362313" y="1918142"/>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Administrator Story</a:t>
              </a:r>
              <a:endParaRPr lang="en-US" dirty="0">
                <a:solidFill>
                  <a:schemeClr val="bg1"/>
                </a:solidFill>
              </a:endParaRPr>
            </a:p>
          </p:txBody>
        </p:sp>
      </p:grpSp>
      <p:grpSp>
        <p:nvGrpSpPr>
          <p:cNvPr id="25" name="Group 24">
            <a:extLst>
              <a:ext uri="{FF2B5EF4-FFF2-40B4-BE49-F238E27FC236}">
                <a16:creationId xmlns:a16="http://schemas.microsoft.com/office/drawing/2014/main" id="{E6BE5540-2676-6E6D-D36D-4F4A11F1C656}"/>
              </a:ext>
              <a:ext uri="{C183D7F6-B498-43B3-948B-1728B52AA6E4}">
                <adec:decorative xmlns:adec="http://schemas.microsoft.com/office/drawing/2017/decorative" val="1"/>
              </a:ext>
            </a:extLst>
          </p:cNvPr>
          <p:cNvGrpSpPr/>
          <p:nvPr/>
        </p:nvGrpSpPr>
        <p:grpSpPr>
          <a:xfrm>
            <a:off x="8584319" y="1612859"/>
            <a:ext cx="3410713" cy="672303"/>
            <a:chOff x="7892227" y="1766658"/>
            <a:chExt cx="3410713" cy="672303"/>
          </a:xfrm>
        </p:grpSpPr>
        <p:sp>
          <p:nvSpPr>
            <p:cNvPr id="5" name="Artifact">
              <a:extLst>
                <a:ext uri="{FF2B5EF4-FFF2-40B4-BE49-F238E27FC236}">
                  <a16:creationId xmlns:a16="http://schemas.microsoft.com/office/drawing/2014/main" id="{15E4F7F5-FCFC-B015-F61C-8318A5CEBAAF}"/>
                </a:ext>
                <a:ext uri="{C183D7F6-B498-43B3-948B-1728B52AA6E4}">
                  <adec:decorative xmlns:adec="http://schemas.microsoft.com/office/drawing/2017/decorative" val="1"/>
                </a:ext>
              </a:extLst>
            </p:cNvPr>
            <p:cNvSpPr/>
            <p:nvPr/>
          </p:nvSpPr>
          <p:spPr>
            <a:xfrm rot="10800000">
              <a:off x="7892227" y="1766658"/>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5" name="H2">
              <a:extLst>
                <a:ext uri="{FF2B5EF4-FFF2-40B4-BE49-F238E27FC236}">
                  <a16:creationId xmlns:a16="http://schemas.microsoft.com/office/drawing/2014/main" id="{30BBC56D-E974-3C6F-3076-B00955859C2C}"/>
                </a:ext>
              </a:extLst>
            </p:cNvPr>
            <p:cNvSpPr txBox="1"/>
            <p:nvPr/>
          </p:nvSpPr>
          <p:spPr>
            <a:xfrm>
              <a:off x="8141095" y="1918142"/>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Visitor Story</a:t>
              </a:r>
              <a:endParaRPr lang="en-US" dirty="0">
                <a:solidFill>
                  <a:schemeClr val="bg1"/>
                </a:solidFill>
              </a:endParaRPr>
            </a:p>
          </p:txBody>
        </p:sp>
      </p:grpSp>
      <p:grpSp>
        <p:nvGrpSpPr>
          <p:cNvPr id="29" name="Group 28">
            <a:extLst>
              <a:ext uri="{FF2B5EF4-FFF2-40B4-BE49-F238E27FC236}">
                <a16:creationId xmlns:a16="http://schemas.microsoft.com/office/drawing/2014/main" id="{8DE55FDF-AAA2-8B58-1D55-1000115344E6}"/>
              </a:ext>
              <a:ext uri="{C183D7F6-B498-43B3-948B-1728B52AA6E4}">
                <adec:decorative xmlns:adec="http://schemas.microsoft.com/office/drawing/2017/decorative" val="1"/>
              </a:ext>
            </a:extLst>
          </p:cNvPr>
          <p:cNvGrpSpPr/>
          <p:nvPr/>
        </p:nvGrpSpPr>
        <p:grpSpPr>
          <a:xfrm>
            <a:off x="-408266" y="2007066"/>
            <a:ext cx="4395831" cy="4458748"/>
            <a:chOff x="-408266" y="2007066"/>
            <a:chExt cx="4395831" cy="4458748"/>
          </a:xfrm>
        </p:grpSpPr>
        <p:pic>
          <p:nvPicPr>
            <p:cNvPr id="2" name="Graphic 1">
              <a:extLst>
                <a:ext uri="{FF2B5EF4-FFF2-40B4-BE49-F238E27FC236}">
                  <a16:creationId xmlns:a16="http://schemas.microsoft.com/office/drawing/2014/main" id="{B9C943B4-E0AC-987E-20E5-459D6091216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266" y="2007066"/>
              <a:ext cx="4395831" cy="4458748"/>
            </a:xfrm>
            <a:prstGeom prst="rect">
              <a:avLst/>
            </a:prstGeom>
            <a:effectLst>
              <a:outerShdw blurRad="63500" dist="63500" dir="13500000" algn="ctr" rotWithShape="0">
                <a:schemeClr val="tx1">
                  <a:alpha val="25000"/>
                </a:schemeClr>
              </a:outerShdw>
            </a:effectLst>
          </p:spPr>
        </p:pic>
        <p:sp>
          <p:nvSpPr>
            <p:cNvPr id="26" name="TextBox 25">
              <a:extLst>
                <a:ext uri="{FF2B5EF4-FFF2-40B4-BE49-F238E27FC236}">
                  <a16:creationId xmlns:a16="http://schemas.microsoft.com/office/drawing/2014/main" id="{273F7EF4-2230-8E7C-9D09-32BE8676672F}"/>
                </a:ext>
              </a:extLst>
            </p:cNvPr>
            <p:cNvSpPr txBox="1"/>
            <p:nvPr/>
          </p:nvSpPr>
          <p:spPr>
            <a:xfrm>
              <a:off x="622183" y="2866238"/>
              <a:ext cx="23349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Calibri"/>
                  <a:ea typeface="Calibri"/>
                  <a:cs typeface="Calibri"/>
                </a:rPr>
                <a:t>"As a Math Professor, I want to store student capstone projects in a central location so I can reference them easily when advising new students." </a:t>
              </a:r>
              <a:endParaRPr lang="en-US">
                <a:solidFill>
                  <a:schemeClr val="bg1"/>
                </a:solidFill>
                <a:latin typeface="Calibri"/>
                <a:ea typeface="Calibri"/>
                <a:cs typeface="Calibri"/>
              </a:endParaRPr>
            </a:p>
          </p:txBody>
        </p:sp>
      </p:grpSp>
      <p:grpSp>
        <p:nvGrpSpPr>
          <p:cNvPr id="30" name="Group 29">
            <a:extLst>
              <a:ext uri="{FF2B5EF4-FFF2-40B4-BE49-F238E27FC236}">
                <a16:creationId xmlns:a16="http://schemas.microsoft.com/office/drawing/2014/main" id="{6386D6B4-37CF-4972-0C5D-64D7AA2CF04D}"/>
              </a:ext>
              <a:ext uri="{C183D7F6-B498-43B3-948B-1728B52AA6E4}">
                <adec:decorative xmlns:adec="http://schemas.microsoft.com/office/drawing/2017/decorative" val="1"/>
              </a:ext>
            </a:extLst>
          </p:cNvPr>
          <p:cNvGrpSpPr/>
          <p:nvPr/>
        </p:nvGrpSpPr>
        <p:grpSpPr>
          <a:xfrm>
            <a:off x="3891091" y="2007065"/>
            <a:ext cx="4395831" cy="4458748"/>
            <a:chOff x="3891091" y="2007065"/>
            <a:chExt cx="4395831" cy="4458748"/>
          </a:xfrm>
          <a:effectLst>
            <a:outerShdw blurRad="63500" dist="63500" dir="13500000" algn="ctr" rotWithShape="0">
              <a:schemeClr val="tx1">
                <a:alpha val="25024"/>
              </a:schemeClr>
            </a:outerShdw>
          </a:effectLst>
        </p:grpSpPr>
        <p:pic>
          <p:nvPicPr>
            <p:cNvPr id="20" name="Graphic 19">
              <a:extLst>
                <a:ext uri="{FF2B5EF4-FFF2-40B4-BE49-F238E27FC236}">
                  <a16:creationId xmlns:a16="http://schemas.microsoft.com/office/drawing/2014/main" id="{D896B417-473E-9F9C-D652-E4FFE005DBD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091" y="2007065"/>
              <a:ext cx="4395831" cy="4458748"/>
            </a:xfrm>
            <a:prstGeom prst="rect">
              <a:avLst/>
            </a:prstGeom>
          </p:spPr>
        </p:pic>
        <p:sp>
          <p:nvSpPr>
            <p:cNvPr id="27" name="TextBox 26">
              <a:extLst>
                <a:ext uri="{FF2B5EF4-FFF2-40B4-BE49-F238E27FC236}">
                  <a16:creationId xmlns:a16="http://schemas.microsoft.com/office/drawing/2014/main" id="{5A934EBE-452B-923E-3648-9C2B237F99AC}"/>
                </a:ext>
              </a:extLst>
            </p:cNvPr>
            <p:cNvSpPr txBox="1"/>
            <p:nvPr/>
          </p:nvSpPr>
          <p:spPr>
            <a:xfrm>
              <a:off x="5033393" y="2866237"/>
              <a:ext cx="21112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Calibri"/>
                  <a:ea typeface="Calibri"/>
                  <a:cs typeface="Calibri"/>
                </a:rPr>
                <a:t>"As a department administrator, I want to review research submissions before they go public so we maintain consistent quality standards." </a:t>
              </a:r>
              <a:endParaRPr lang="en-US" dirty="0">
                <a:solidFill>
                  <a:schemeClr val="bg1"/>
                </a:solidFill>
              </a:endParaRPr>
            </a:p>
          </p:txBody>
        </p:sp>
      </p:grpSp>
      <p:grpSp>
        <p:nvGrpSpPr>
          <p:cNvPr id="31" name="Group 30">
            <a:extLst>
              <a:ext uri="{FF2B5EF4-FFF2-40B4-BE49-F238E27FC236}">
                <a16:creationId xmlns:a16="http://schemas.microsoft.com/office/drawing/2014/main" id="{6E0C731A-1198-215D-05EC-FD027B189CDA}"/>
              </a:ext>
              <a:ext uri="{C183D7F6-B498-43B3-948B-1728B52AA6E4}">
                <adec:decorative xmlns:adec="http://schemas.microsoft.com/office/drawing/2017/decorative" val="1"/>
              </a:ext>
            </a:extLst>
          </p:cNvPr>
          <p:cNvGrpSpPr/>
          <p:nvPr/>
        </p:nvGrpSpPr>
        <p:grpSpPr>
          <a:xfrm>
            <a:off x="8092579" y="2007065"/>
            <a:ext cx="4395831" cy="4458748"/>
            <a:chOff x="8092579" y="2007065"/>
            <a:chExt cx="4395831" cy="4458748"/>
          </a:xfrm>
        </p:grpSpPr>
        <p:pic>
          <p:nvPicPr>
            <p:cNvPr id="22" name="Graphic 21">
              <a:extLst>
                <a:ext uri="{FF2B5EF4-FFF2-40B4-BE49-F238E27FC236}">
                  <a16:creationId xmlns:a16="http://schemas.microsoft.com/office/drawing/2014/main" id="{DD7EB48B-BDA0-093D-8BD8-10C69DC1C24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92579" y="2007065"/>
              <a:ext cx="4395831" cy="4458748"/>
            </a:xfrm>
            <a:prstGeom prst="rect">
              <a:avLst/>
            </a:prstGeom>
            <a:effectLst>
              <a:outerShdw blurRad="63500" dist="63500" dir="13500000" algn="ctr" rotWithShape="0">
                <a:schemeClr val="tx1">
                  <a:alpha val="25000"/>
                </a:schemeClr>
              </a:outerShdw>
            </a:effectLst>
          </p:spPr>
        </p:pic>
        <p:sp>
          <p:nvSpPr>
            <p:cNvPr id="28" name="TextBox 27">
              <a:extLst>
                <a:ext uri="{FF2B5EF4-FFF2-40B4-BE49-F238E27FC236}">
                  <a16:creationId xmlns:a16="http://schemas.microsoft.com/office/drawing/2014/main" id="{64069FEA-5152-3521-6EAF-5D00D721B990}"/>
                </a:ext>
              </a:extLst>
            </p:cNvPr>
            <p:cNvSpPr txBox="1"/>
            <p:nvPr/>
          </p:nvSpPr>
          <p:spPr>
            <a:xfrm>
              <a:off x="9123027" y="2866238"/>
              <a:ext cx="23349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Calibri"/>
                  <a:ea typeface="Calibri"/>
                  <a:cs typeface="Calibri"/>
                </a:rPr>
                <a:t>"As a graduate school applicant, I want to search for research by keywords and faculty advisors so I can find projects relevant to my interests." </a:t>
              </a:r>
              <a:endParaRPr lang="en-US" dirty="0">
                <a:solidFill>
                  <a:schemeClr val="bg1"/>
                </a:solidFill>
              </a:endParaRPr>
            </a:p>
          </p:txBody>
        </p:sp>
      </p:grpSp>
      <p:pic>
        <p:nvPicPr>
          <p:cNvPr id="3" name="Figure">
            <a:extLst>
              <a:ext uri="{FF2B5EF4-FFF2-40B4-BE49-F238E27FC236}">
                <a16:creationId xmlns:a16="http://schemas.microsoft.com/office/drawing/2014/main" id="{D18566B6-7945-6F38-A1D1-C08EFE5236E4}"/>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3895366" y="5738045"/>
            <a:ext cx="4389120" cy="1371600"/>
          </a:xfrm>
          <a:prstGeom prst="rect">
            <a:avLst/>
          </a:prstGeom>
        </p:spPr>
      </p:pic>
    </p:spTree>
    <p:extLst>
      <p:ext uri="{BB962C8B-B14F-4D97-AF65-F5344CB8AC3E}">
        <p14:creationId xmlns:p14="http://schemas.microsoft.com/office/powerpoint/2010/main" val="2949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1756EB45-E7DA-2919-22AC-91E7A23ADEDF}"/>
            </a:ext>
          </a:extLst>
        </p:cNvPr>
        <p:cNvGrpSpPr/>
        <p:nvPr/>
      </p:nvGrpSpPr>
      <p:grpSpPr>
        <a:xfrm>
          <a:off x="0" y="0"/>
          <a:ext cx="0" cy="0"/>
          <a:chOff x="0" y="0"/>
          <a:chExt cx="0" cy="0"/>
        </a:xfrm>
      </p:grpSpPr>
      <p:sp>
        <p:nvSpPr>
          <p:cNvPr id="4" name="Artifact">
            <a:extLst>
              <a:ext uri="{FF2B5EF4-FFF2-40B4-BE49-F238E27FC236}">
                <a16:creationId xmlns:a16="http://schemas.microsoft.com/office/drawing/2014/main" id="{ADF6F845-AB43-FA97-AA22-12B39A3EABC4}"/>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1" name="H1">
            <a:extLst>
              <a:ext uri="{FF2B5EF4-FFF2-40B4-BE49-F238E27FC236}">
                <a16:creationId xmlns:a16="http://schemas.microsoft.com/office/drawing/2014/main" id="{BFEFD0B3-07D4-7906-2935-3D038DB1103F}"/>
              </a:ext>
            </a:extLst>
          </p:cNvPr>
          <p:cNvSpPr>
            <a:spLocks noGrp="1"/>
          </p:cNvSpPr>
          <p:nvPr>
            <p:ph type="title"/>
          </p:nvPr>
        </p:nvSpPr>
        <p:spPr>
          <a:xfrm>
            <a:off x="832126" y="76317"/>
            <a:ext cx="10515600" cy="1325563"/>
          </a:xfrm>
        </p:spPr>
        <p:txBody>
          <a:bodyPr>
            <a:normAutofit/>
          </a:bodyPr>
          <a:lstStyle/>
          <a:p>
            <a:r>
              <a:rPr lang="en-US" b="1" dirty="0">
                <a:solidFill>
                  <a:srgbClr val="FAC01A"/>
                </a:solidFill>
                <a:latin typeface="Arial"/>
                <a:cs typeface="Arial"/>
              </a:rPr>
              <a:t>Core Functional Requirements</a:t>
            </a:r>
            <a:endParaRPr lang="en-US" dirty="0"/>
          </a:p>
        </p:txBody>
      </p:sp>
      <p:sp>
        <p:nvSpPr>
          <p:cNvPr id="20" name="Arrow: Right 19">
            <a:extLst>
              <a:ext uri="{FF2B5EF4-FFF2-40B4-BE49-F238E27FC236}">
                <a16:creationId xmlns:a16="http://schemas.microsoft.com/office/drawing/2014/main" id="{AF7EF91B-6B23-F810-A8F8-2FBA116FE647}"/>
              </a:ext>
              <a:ext uri="{C183D7F6-B498-43B3-948B-1728B52AA6E4}">
                <adec:decorative xmlns:adec="http://schemas.microsoft.com/office/drawing/2017/decorative" val="1"/>
              </a:ext>
            </a:extLst>
          </p:cNvPr>
          <p:cNvSpPr/>
          <p:nvPr/>
        </p:nvSpPr>
        <p:spPr>
          <a:xfrm>
            <a:off x="2817303" y="3600276"/>
            <a:ext cx="615194" cy="48935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F2D1364E-6B7F-22FD-1A0E-BBD35935D5ED}"/>
              </a:ext>
              <a:ext uri="{C183D7F6-B498-43B3-948B-1728B52AA6E4}">
                <adec:decorative xmlns:adec="http://schemas.microsoft.com/office/drawing/2017/decorative" val="1"/>
              </a:ext>
            </a:extLst>
          </p:cNvPr>
          <p:cNvSpPr/>
          <p:nvPr/>
        </p:nvSpPr>
        <p:spPr>
          <a:xfrm>
            <a:off x="5690532" y="3600275"/>
            <a:ext cx="615194" cy="48935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5C3C2382-BF4A-908B-114D-B129D2BC166B}"/>
              </a:ext>
              <a:ext uri="{C183D7F6-B498-43B3-948B-1728B52AA6E4}">
                <adec:decorative xmlns:adec="http://schemas.microsoft.com/office/drawing/2017/decorative" val="1"/>
              </a:ext>
            </a:extLst>
          </p:cNvPr>
          <p:cNvSpPr/>
          <p:nvPr/>
        </p:nvSpPr>
        <p:spPr>
          <a:xfrm>
            <a:off x="8521818" y="3600276"/>
            <a:ext cx="615194" cy="48935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C90FA58D-E8D0-69E7-7472-3DF0A268DFC4}"/>
              </a:ext>
              <a:ext uri="{C183D7F6-B498-43B3-948B-1728B52AA6E4}">
                <adec:decorative xmlns:adec="http://schemas.microsoft.com/office/drawing/2017/decorative" val="1"/>
              </a:ext>
            </a:extLst>
          </p:cNvPr>
          <p:cNvGrpSpPr/>
          <p:nvPr/>
        </p:nvGrpSpPr>
        <p:grpSpPr>
          <a:xfrm>
            <a:off x="6305062" y="1689759"/>
            <a:ext cx="2216349" cy="4042963"/>
            <a:chOff x="6305062" y="1689759"/>
            <a:chExt cx="2216349" cy="4392496"/>
          </a:xfrm>
        </p:grpSpPr>
        <p:grpSp>
          <p:nvGrpSpPr>
            <p:cNvPr id="39" name="Group 38">
              <a:extLst>
                <a:ext uri="{FF2B5EF4-FFF2-40B4-BE49-F238E27FC236}">
                  <a16:creationId xmlns:a16="http://schemas.microsoft.com/office/drawing/2014/main" id="{45DC42AC-B703-9B54-3B05-77145958BF41}"/>
                </a:ext>
              </a:extLst>
            </p:cNvPr>
            <p:cNvGrpSpPr/>
            <p:nvPr/>
          </p:nvGrpSpPr>
          <p:grpSpPr>
            <a:xfrm>
              <a:off x="6305062" y="1689759"/>
              <a:ext cx="2216349" cy="4392496"/>
              <a:chOff x="4389003" y="2507685"/>
              <a:chExt cx="3412352" cy="3357855"/>
            </a:xfrm>
          </p:grpSpPr>
          <p:sp>
            <p:nvSpPr>
              <p:cNvPr id="40" name="Artifact">
                <a:extLst>
                  <a:ext uri="{FF2B5EF4-FFF2-40B4-BE49-F238E27FC236}">
                    <a16:creationId xmlns:a16="http://schemas.microsoft.com/office/drawing/2014/main" id="{521C1ED5-1B5B-96EB-EF91-EB840D3315C2}"/>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1" name="Artifact">
                <a:extLst>
                  <a:ext uri="{FF2B5EF4-FFF2-40B4-BE49-F238E27FC236}">
                    <a16:creationId xmlns:a16="http://schemas.microsoft.com/office/drawing/2014/main" id="{F4163B98-2B6F-2710-8E06-30277BA31DC6}"/>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2" name="H2">
                <a:extLst>
                  <a:ext uri="{FF2B5EF4-FFF2-40B4-BE49-F238E27FC236}">
                    <a16:creationId xmlns:a16="http://schemas.microsoft.com/office/drawing/2014/main" id="{CAC42ECF-9181-2D4D-E3A7-CDD5F9DCF8AD}"/>
                  </a:ext>
                </a:extLst>
              </p:cNvPr>
              <p:cNvSpPr txBox="1"/>
              <p:nvPr/>
            </p:nvSpPr>
            <p:spPr>
              <a:xfrm>
                <a:off x="4558056" y="2659170"/>
                <a:ext cx="2912975" cy="485681"/>
              </a:xfrm>
              <a:prstGeom prst="rect">
                <a:avLst/>
              </a:prstGeom>
              <a:noFill/>
            </p:spPr>
            <p:txBody>
              <a:bodyPr wrap="square" lIns="91440" tIns="45720" rIns="91440" bIns="45720" anchor="t">
                <a:spAutoFit/>
              </a:bodyPr>
              <a:lstStyle/>
              <a:p>
                <a:pPr algn="ctr"/>
                <a:r>
                  <a:rPr lang="en-US" sz="1600" b="1" dirty="0">
                    <a:solidFill>
                      <a:schemeClr val="tx2">
                        <a:lumMod val="75000"/>
                      </a:schemeClr>
                    </a:solidFill>
                    <a:latin typeface="Arial"/>
                    <a:cs typeface="Arial"/>
                  </a:rPr>
                  <a:t>Role-Based Access Control </a:t>
                </a:r>
              </a:p>
            </p:txBody>
          </p:sp>
          <p:sp>
            <p:nvSpPr>
              <p:cNvPr id="43" name="List">
                <a:extLst>
                  <a:ext uri="{FF2B5EF4-FFF2-40B4-BE49-F238E27FC236}">
                    <a16:creationId xmlns:a16="http://schemas.microsoft.com/office/drawing/2014/main" id="{7998A2B3-937B-DFD7-3B4A-5FBBE34537F5}"/>
                  </a:ext>
                </a:extLst>
              </p:cNvPr>
              <p:cNvSpPr txBox="1"/>
              <p:nvPr/>
            </p:nvSpPr>
            <p:spPr>
              <a:xfrm>
                <a:off x="4389003" y="3335176"/>
                <a:ext cx="3397319" cy="1941065"/>
              </a:xfrm>
              <a:prstGeom prst="rect">
                <a:avLst/>
              </a:prstGeom>
              <a:noFill/>
            </p:spPr>
            <p:txBody>
              <a:bodyPr wrap="square" lIns="91440" tIns="45720" rIns="91440" bIns="45720" anchor="t">
                <a:spAutoFit/>
              </a:bodyPr>
              <a:lstStyle/>
              <a:p>
                <a:pPr>
                  <a:lnSpc>
                    <a:spcPct val="90000"/>
                  </a:lnSpc>
                </a:pPr>
                <a:r>
                  <a:rPr lang="en-US" b="1" dirty="0">
                    <a:solidFill>
                      <a:schemeClr val="accent4"/>
                    </a:solidFill>
                    <a:latin typeface="Calibri"/>
                    <a:ea typeface="Calibri"/>
                    <a:cs typeface="Arial"/>
                  </a:rPr>
                  <a:t>Faculty: submission privileges</a:t>
                </a:r>
                <a:br>
                  <a:rPr lang="en-US" b="1" dirty="0">
                    <a:latin typeface="Calibri"/>
                    <a:ea typeface="Calibri"/>
                    <a:cs typeface="Arial"/>
                  </a:rPr>
                </a:br>
                <a:endParaRPr lang="en-US" b="1" dirty="0">
                  <a:solidFill>
                    <a:schemeClr val="accent4"/>
                  </a:solidFill>
                  <a:latin typeface="Calibri"/>
                  <a:ea typeface="Calibri"/>
                  <a:cs typeface="Calibri" panose="020F0502020204030204"/>
                </a:endParaRPr>
              </a:p>
              <a:p>
                <a:pPr>
                  <a:lnSpc>
                    <a:spcPct val="90000"/>
                  </a:lnSpc>
                  <a:spcBef>
                    <a:spcPts val="600"/>
                  </a:spcBef>
                </a:pPr>
                <a:r>
                  <a:rPr lang="en-US" b="1" dirty="0">
                    <a:solidFill>
                      <a:schemeClr val="accent4"/>
                    </a:solidFill>
                    <a:latin typeface="Calibri"/>
                    <a:ea typeface="Calibri"/>
                    <a:cs typeface="Arial"/>
                  </a:rPr>
                  <a:t>Admins: approval authority</a:t>
                </a:r>
                <a:br>
                  <a:rPr lang="en-US" b="1" dirty="0">
                    <a:latin typeface="Calibri"/>
                    <a:ea typeface="Calibri"/>
                    <a:cs typeface="Arial"/>
                  </a:rPr>
                </a:br>
                <a:endParaRPr lang="en-US" b="1" dirty="0">
                  <a:solidFill>
                    <a:schemeClr val="accent4"/>
                  </a:solidFill>
                  <a:latin typeface="Calibri"/>
                  <a:ea typeface="Calibri"/>
                  <a:cs typeface="Calibri"/>
                </a:endParaRPr>
              </a:p>
              <a:p>
                <a:pPr>
                  <a:lnSpc>
                    <a:spcPct val="90000"/>
                  </a:lnSpc>
                  <a:spcBef>
                    <a:spcPts val="600"/>
                  </a:spcBef>
                </a:pPr>
                <a:r>
                  <a:rPr lang="en-US" b="1" dirty="0">
                    <a:solidFill>
                      <a:schemeClr val="accent4"/>
                    </a:solidFill>
                    <a:latin typeface="Calibri"/>
                    <a:ea typeface="Calibri"/>
                    <a:cs typeface="Arial"/>
                  </a:rPr>
                  <a:t>Visitors: browsing access</a:t>
                </a:r>
                <a:endParaRPr lang="en-US" b="1" dirty="0">
                  <a:solidFill>
                    <a:schemeClr val="accent4"/>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sz="1600" b="1" dirty="0">
                  <a:solidFill>
                    <a:srgbClr val="002455"/>
                  </a:solidFill>
                  <a:latin typeface="Calibri"/>
                  <a:ea typeface="Calibri"/>
                  <a:cs typeface="Arial"/>
                </a:endParaRPr>
              </a:p>
            </p:txBody>
          </p:sp>
        </p:grpSp>
        <p:pic>
          <p:nvPicPr>
            <p:cNvPr id="56" name="Graphic 55" descr="Shield Tick with solid fill">
              <a:extLst>
                <a:ext uri="{FF2B5EF4-FFF2-40B4-BE49-F238E27FC236}">
                  <a16:creationId xmlns:a16="http://schemas.microsoft.com/office/drawing/2014/main" id="{BB79EC90-1523-A753-D79D-EABACC71F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3956" y="5306735"/>
              <a:ext cx="760602" cy="753612"/>
            </a:xfrm>
            <a:prstGeom prst="rect">
              <a:avLst/>
            </a:prstGeom>
          </p:spPr>
        </p:pic>
      </p:grpSp>
      <p:grpSp>
        <p:nvGrpSpPr>
          <p:cNvPr id="63" name="Group 62">
            <a:extLst>
              <a:ext uri="{FF2B5EF4-FFF2-40B4-BE49-F238E27FC236}">
                <a16:creationId xmlns:a16="http://schemas.microsoft.com/office/drawing/2014/main" id="{A3D8E808-7A88-5A1A-4D04-818F891E3B48}"/>
              </a:ext>
              <a:ext uri="{C183D7F6-B498-43B3-948B-1728B52AA6E4}">
                <adec:decorative xmlns:adec="http://schemas.microsoft.com/office/drawing/2017/decorative" val="1"/>
              </a:ext>
            </a:extLst>
          </p:cNvPr>
          <p:cNvGrpSpPr/>
          <p:nvPr/>
        </p:nvGrpSpPr>
        <p:grpSpPr>
          <a:xfrm>
            <a:off x="9137408" y="1675778"/>
            <a:ext cx="2384128" cy="4062267"/>
            <a:chOff x="9137408" y="1682770"/>
            <a:chExt cx="2425012" cy="4392496"/>
          </a:xfrm>
        </p:grpSpPr>
        <p:grpSp>
          <p:nvGrpSpPr>
            <p:cNvPr id="44" name="Group 43">
              <a:extLst>
                <a:ext uri="{FF2B5EF4-FFF2-40B4-BE49-F238E27FC236}">
                  <a16:creationId xmlns:a16="http://schemas.microsoft.com/office/drawing/2014/main" id="{CC21C28B-0814-7833-7409-35291F7F298C}"/>
                </a:ext>
              </a:extLst>
            </p:cNvPr>
            <p:cNvGrpSpPr/>
            <p:nvPr/>
          </p:nvGrpSpPr>
          <p:grpSpPr>
            <a:xfrm>
              <a:off x="9137408" y="1682770"/>
              <a:ext cx="2425012" cy="4392496"/>
              <a:chOff x="4390638" y="2507685"/>
              <a:chExt cx="3410717" cy="3357855"/>
            </a:xfrm>
          </p:grpSpPr>
          <p:sp>
            <p:nvSpPr>
              <p:cNvPr id="45" name="Artifact">
                <a:extLst>
                  <a:ext uri="{FF2B5EF4-FFF2-40B4-BE49-F238E27FC236}">
                    <a16:creationId xmlns:a16="http://schemas.microsoft.com/office/drawing/2014/main" id="{DED45B77-0E95-1815-7B8B-CD50D68CF11E}"/>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6" name="Artifact">
                <a:extLst>
                  <a:ext uri="{FF2B5EF4-FFF2-40B4-BE49-F238E27FC236}">
                    <a16:creationId xmlns:a16="http://schemas.microsoft.com/office/drawing/2014/main" id="{54DBF5EA-2350-34F1-7F33-492AFD50CA33}"/>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47" name="H2">
                <a:extLst>
                  <a:ext uri="{FF2B5EF4-FFF2-40B4-BE49-F238E27FC236}">
                    <a16:creationId xmlns:a16="http://schemas.microsoft.com/office/drawing/2014/main" id="{1A8C3BE5-8D5E-9B69-1988-55A907066293}"/>
                  </a:ext>
                </a:extLst>
              </p:cNvPr>
              <p:cNvSpPr txBox="1"/>
              <p:nvPr/>
            </p:nvSpPr>
            <p:spPr>
              <a:xfrm>
                <a:off x="4558056" y="2659170"/>
                <a:ext cx="2912976" cy="483373"/>
              </a:xfrm>
              <a:prstGeom prst="rect">
                <a:avLst/>
              </a:prstGeom>
              <a:noFill/>
            </p:spPr>
            <p:txBody>
              <a:bodyPr wrap="square" lIns="91440" tIns="45720" rIns="91440" bIns="45720" anchor="t">
                <a:spAutoFit/>
              </a:bodyPr>
              <a:lstStyle/>
              <a:p>
                <a:pPr algn="ctr"/>
                <a:r>
                  <a:rPr lang="en-US" sz="1600" b="1" dirty="0">
                    <a:solidFill>
                      <a:schemeClr val="tx2">
                        <a:lumMod val="75000"/>
                      </a:schemeClr>
                    </a:solidFill>
                    <a:latin typeface="Arial"/>
                    <a:cs typeface="Arial"/>
                  </a:rPr>
                  <a:t>Advanced Search &amp; Filtering </a:t>
                </a:r>
                <a:endParaRPr lang="en-US" sz="1600" b="1" dirty="0">
                  <a:solidFill>
                    <a:schemeClr val="tx2">
                      <a:lumMod val="75000"/>
                    </a:schemeClr>
                  </a:solidFill>
                  <a:latin typeface="Arial"/>
                  <a:ea typeface="Calibri"/>
                  <a:cs typeface="Calibri"/>
                </a:endParaRPr>
              </a:p>
            </p:txBody>
          </p:sp>
          <p:sp>
            <p:nvSpPr>
              <p:cNvPr id="48" name="List">
                <a:extLst>
                  <a:ext uri="{FF2B5EF4-FFF2-40B4-BE49-F238E27FC236}">
                    <a16:creationId xmlns:a16="http://schemas.microsoft.com/office/drawing/2014/main" id="{EF1BA731-9B1B-B66E-0F71-70F58E89E755}"/>
                  </a:ext>
                </a:extLst>
              </p:cNvPr>
              <p:cNvSpPr txBox="1"/>
              <p:nvPr/>
            </p:nvSpPr>
            <p:spPr>
              <a:xfrm>
                <a:off x="4643071" y="3399306"/>
                <a:ext cx="2912976" cy="1522265"/>
              </a:xfrm>
              <a:prstGeom prst="rect">
                <a:avLst/>
              </a:prstGeom>
              <a:noFill/>
            </p:spPr>
            <p:txBody>
              <a:bodyPr wrap="square" lIns="91440" tIns="45720" rIns="91440" bIns="45720" anchor="t">
                <a:spAutoFit/>
              </a:bodyPr>
              <a:lstStyle/>
              <a:p>
                <a:pPr>
                  <a:lnSpc>
                    <a:spcPct val="90000"/>
                  </a:lnSpc>
                </a:pPr>
                <a:r>
                  <a:rPr lang="en-US" b="1" dirty="0">
                    <a:solidFill>
                      <a:schemeClr val="accent6"/>
                    </a:solidFill>
                    <a:latin typeface="Calibri"/>
                    <a:ea typeface="Calibri"/>
                    <a:cs typeface="Arial"/>
                  </a:rPr>
                  <a:t>Filter by keyword, category, advisor</a:t>
                </a:r>
                <a:br>
                  <a:rPr lang="en-US" b="1" dirty="0">
                    <a:latin typeface="Calibri"/>
                    <a:ea typeface="Calibri"/>
                    <a:cs typeface="Arial"/>
                  </a:rPr>
                </a:br>
                <a:endParaRPr lang="en-US" b="1" dirty="0">
                  <a:solidFill>
                    <a:schemeClr val="accent6"/>
                  </a:solidFill>
                  <a:latin typeface="Calibri"/>
                  <a:ea typeface="Calibri"/>
                  <a:cs typeface="Calibri" panose="020F0502020204030204"/>
                </a:endParaRPr>
              </a:p>
              <a:p>
                <a:pPr>
                  <a:lnSpc>
                    <a:spcPct val="90000"/>
                  </a:lnSpc>
                  <a:spcBef>
                    <a:spcPts val="600"/>
                  </a:spcBef>
                </a:pPr>
                <a:r>
                  <a:rPr lang="en-US" b="1" dirty="0">
                    <a:solidFill>
                      <a:schemeClr val="accent6"/>
                    </a:solidFill>
                    <a:latin typeface="Calibri"/>
                    <a:ea typeface="Calibri"/>
                    <a:cs typeface="Arial"/>
                  </a:rPr>
                  <a:t>Find specific research content quickly</a:t>
                </a:r>
                <a:endParaRPr lang="en-US" b="1" dirty="0">
                  <a:solidFill>
                    <a:schemeClr val="accent6"/>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pic>
          <p:nvPicPr>
            <p:cNvPr id="57" name="Graphic 56" descr="Magnifying glass with solid fill">
              <a:extLst>
                <a:ext uri="{FF2B5EF4-FFF2-40B4-BE49-F238E27FC236}">
                  <a16:creationId xmlns:a16="http://schemas.microsoft.com/office/drawing/2014/main" id="{E90F860E-1056-CEE6-9B7F-A7E6711012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3112" y="5271782"/>
              <a:ext cx="760602" cy="788567"/>
            </a:xfrm>
            <a:prstGeom prst="rect">
              <a:avLst/>
            </a:prstGeom>
          </p:spPr>
        </p:pic>
      </p:grpSp>
      <p:grpSp>
        <p:nvGrpSpPr>
          <p:cNvPr id="61" name="Group 60">
            <a:extLst>
              <a:ext uri="{FF2B5EF4-FFF2-40B4-BE49-F238E27FC236}">
                <a16:creationId xmlns:a16="http://schemas.microsoft.com/office/drawing/2014/main" id="{A683E62F-63C9-99DC-157D-64BFF1AC019B}"/>
              </a:ext>
              <a:ext uri="{C183D7F6-B498-43B3-948B-1728B52AA6E4}">
                <adec:decorative xmlns:adec="http://schemas.microsoft.com/office/drawing/2017/decorative" val="1"/>
              </a:ext>
            </a:extLst>
          </p:cNvPr>
          <p:cNvGrpSpPr/>
          <p:nvPr/>
        </p:nvGrpSpPr>
        <p:grpSpPr>
          <a:xfrm>
            <a:off x="3432894" y="1689761"/>
            <a:ext cx="2257232" cy="4048536"/>
            <a:chOff x="3432894" y="1689760"/>
            <a:chExt cx="2257232" cy="4398551"/>
          </a:xfrm>
        </p:grpSpPr>
        <p:grpSp>
          <p:nvGrpSpPr>
            <p:cNvPr id="34" name="Group 33">
              <a:extLst>
                <a:ext uri="{FF2B5EF4-FFF2-40B4-BE49-F238E27FC236}">
                  <a16:creationId xmlns:a16="http://schemas.microsoft.com/office/drawing/2014/main" id="{FB633D61-18CD-22A9-E441-C97A60AE51BF}"/>
                </a:ext>
              </a:extLst>
            </p:cNvPr>
            <p:cNvGrpSpPr/>
            <p:nvPr/>
          </p:nvGrpSpPr>
          <p:grpSpPr>
            <a:xfrm>
              <a:off x="3432894" y="1689760"/>
              <a:ext cx="2257232" cy="4392496"/>
              <a:chOff x="4390638" y="2507685"/>
              <a:chExt cx="3410717" cy="3357855"/>
            </a:xfrm>
          </p:grpSpPr>
          <p:sp>
            <p:nvSpPr>
              <p:cNvPr id="35" name="Artifact">
                <a:extLst>
                  <a:ext uri="{FF2B5EF4-FFF2-40B4-BE49-F238E27FC236}">
                    <a16:creationId xmlns:a16="http://schemas.microsoft.com/office/drawing/2014/main" id="{5076A30B-D725-7E90-8EB9-8557D2285EEC}"/>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6" name="Artifact">
                <a:extLst>
                  <a:ext uri="{FF2B5EF4-FFF2-40B4-BE49-F238E27FC236}">
                    <a16:creationId xmlns:a16="http://schemas.microsoft.com/office/drawing/2014/main" id="{CE8C772F-F1CC-7E4C-3261-7689E50006A9}"/>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7" name="H2">
                <a:extLst>
                  <a:ext uri="{FF2B5EF4-FFF2-40B4-BE49-F238E27FC236}">
                    <a16:creationId xmlns:a16="http://schemas.microsoft.com/office/drawing/2014/main" id="{A5933D07-30BC-C084-8460-5BC986DC756A}"/>
                  </a:ext>
                </a:extLst>
              </p:cNvPr>
              <p:cNvSpPr txBox="1"/>
              <p:nvPr/>
            </p:nvSpPr>
            <p:spPr>
              <a:xfrm>
                <a:off x="4558056" y="2659170"/>
                <a:ext cx="2912976" cy="485681"/>
              </a:xfrm>
              <a:prstGeom prst="rect">
                <a:avLst/>
              </a:prstGeom>
              <a:solidFill>
                <a:schemeClr val="accent5"/>
              </a:solidFill>
            </p:spPr>
            <p:txBody>
              <a:bodyPr wrap="square" lIns="91440" tIns="45720" rIns="91440" bIns="45720" anchor="t">
                <a:spAutoFit/>
              </a:bodyPr>
              <a:lstStyle/>
              <a:p>
                <a:pPr algn="ctr"/>
                <a:r>
                  <a:rPr lang="en-US" sz="1600" b="1" dirty="0">
                    <a:solidFill>
                      <a:schemeClr val="tx2">
                        <a:lumMod val="75000"/>
                      </a:schemeClr>
                    </a:solidFill>
                    <a:latin typeface="Arial"/>
                    <a:cs typeface="Arial"/>
                  </a:rPr>
                  <a:t>Admin Approval Workflow </a:t>
                </a:r>
              </a:p>
            </p:txBody>
          </p:sp>
          <p:sp>
            <p:nvSpPr>
              <p:cNvPr id="38" name="List">
                <a:extLst>
                  <a:ext uri="{FF2B5EF4-FFF2-40B4-BE49-F238E27FC236}">
                    <a16:creationId xmlns:a16="http://schemas.microsoft.com/office/drawing/2014/main" id="{0634FF49-0F45-E276-1EF4-D1A4C2B551DA}"/>
                  </a:ext>
                </a:extLst>
              </p:cNvPr>
              <p:cNvSpPr txBox="1"/>
              <p:nvPr/>
            </p:nvSpPr>
            <p:spPr>
              <a:xfrm>
                <a:off x="4395002" y="3345864"/>
                <a:ext cx="3398884" cy="1331688"/>
              </a:xfrm>
              <a:prstGeom prst="rect">
                <a:avLst/>
              </a:prstGeom>
              <a:noFill/>
            </p:spPr>
            <p:txBody>
              <a:bodyPr wrap="square" lIns="91440" tIns="45720" rIns="91440" bIns="45720" anchor="t">
                <a:spAutoFit/>
              </a:bodyPr>
              <a:lstStyle/>
              <a:p>
                <a:pPr>
                  <a:lnSpc>
                    <a:spcPct val="90000"/>
                  </a:lnSpc>
                </a:pPr>
                <a:r>
                  <a:rPr lang="en-US" b="1" dirty="0">
                    <a:solidFill>
                      <a:schemeClr val="accent5"/>
                    </a:solidFill>
                    <a:latin typeface="Calibri"/>
                    <a:ea typeface="Calibri"/>
                    <a:cs typeface="Arial"/>
                  </a:rPr>
                  <a:t>Review submissions</a:t>
                </a:r>
                <a:br>
                  <a:rPr lang="en-US" b="1" dirty="0">
                    <a:latin typeface="Calibri"/>
                    <a:ea typeface="Calibri"/>
                    <a:cs typeface="Arial"/>
                  </a:rPr>
                </a:br>
                <a:br>
                  <a:rPr lang="en-US" b="1" dirty="0">
                    <a:latin typeface="Calibri"/>
                    <a:ea typeface="Calibri"/>
                    <a:cs typeface="Arial"/>
                  </a:rPr>
                </a:br>
                <a:endParaRPr lang="en-US" b="1" dirty="0">
                  <a:solidFill>
                    <a:schemeClr val="accent5"/>
                  </a:solidFill>
                  <a:latin typeface="Calibri"/>
                  <a:ea typeface="Calibri"/>
                  <a:cs typeface="Calibri" panose="020F0502020204030204"/>
                </a:endParaRPr>
              </a:p>
              <a:p>
                <a:pPr>
                  <a:lnSpc>
                    <a:spcPct val="90000"/>
                  </a:lnSpc>
                  <a:spcBef>
                    <a:spcPts val="600"/>
                  </a:spcBef>
                </a:pPr>
                <a:r>
                  <a:rPr lang="en-US" b="1" dirty="0">
                    <a:solidFill>
                      <a:schemeClr val="accent5"/>
                    </a:solidFill>
                    <a:latin typeface="Calibri"/>
                    <a:ea typeface="Calibri"/>
                    <a:cs typeface="Arial"/>
                  </a:rPr>
                  <a:t>Approve, reject, or request revisions</a:t>
                </a:r>
                <a:endParaRPr lang="en-US" b="1" dirty="0">
                  <a:solidFill>
                    <a:schemeClr val="accent5"/>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pic>
          <p:nvPicPr>
            <p:cNvPr id="58" name="Graphic 57" descr="Workflow with solid fill">
              <a:extLst>
                <a:ext uri="{FF2B5EF4-FFF2-40B4-BE49-F238E27FC236}">
                  <a16:creationId xmlns:a16="http://schemas.microsoft.com/office/drawing/2014/main" id="{42C447C6-C7CC-FBF0-4D84-A657277718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7717" y="5306735"/>
              <a:ext cx="774584" cy="781576"/>
            </a:xfrm>
            <a:prstGeom prst="rect">
              <a:avLst/>
            </a:prstGeom>
          </p:spPr>
        </p:pic>
      </p:grpSp>
      <p:grpSp>
        <p:nvGrpSpPr>
          <p:cNvPr id="60" name="Group 59">
            <a:extLst>
              <a:ext uri="{FF2B5EF4-FFF2-40B4-BE49-F238E27FC236}">
                <a16:creationId xmlns:a16="http://schemas.microsoft.com/office/drawing/2014/main" id="{EE041958-EC5C-A37C-3496-5D643B3CB5FF}"/>
              </a:ext>
              <a:ext uri="{C183D7F6-B498-43B3-948B-1728B52AA6E4}">
                <adec:decorative xmlns:adec="http://schemas.microsoft.com/office/drawing/2017/decorative" val="1"/>
              </a:ext>
            </a:extLst>
          </p:cNvPr>
          <p:cNvGrpSpPr/>
          <p:nvPr/>
        </p:nvGrpSpPr>
        <p:grpSpPr>
          <a:xfrm>
            <a:off x="559666" y="1668788"/>
            <a:ext cx="2257232" cy="4067840"/>
            <a:chOff x="559666" y="1668787"/>
            <a:chExt cx="2257232" cy="4419523"/>
          </a:xfrm>
        </p:grpSpPr>
        <p:grpSp>
          <p:nvGrpSpPr>
            <p:cNvPr id="19" name="Group 18">
              <a:extLst>
                <a:ext uri="{FF2B5EF4-FFF2-40B4-BE49-F238E27FC236}">
                  <a16:creationId xmlns:a16="http://schemas.microsoft.com/office/drawing/2014/main" id="{957BB2BB-FAEA-AC3A-164F-2FF5C1EABEE9}"/>
                </a:ext>
              </a:extLst>
            </p:cNvPr>
            <p:cNvGrpSpPr/>
            <p:nvPr/>
          </p:nvGrpSpPr>
          <p:grpSpPr>
            <a:xfrm>
              <a:off x="559666" y="1668787"/>
              <a:ext cx="2257232" cy="4392496"/>
              <a:chOff x="4390638" y="2507685"/>
              <a:chExt cx="3410717" cy="3357855"/>
            </a:xfrm>
          </p:grpSpPr>
          <p:sp>
            <p:nvSpPr>
              <p:cNvPr id="6" name="Artifact">
                <a:extLst>
                  <a:ext uri="{FF2B5EF4-FFF2-40B4-BE49-F238E27FC236}">
                    <a16:creationId xmlns:a16="http://schemas.microsoft.com/office/drawing/2014/main" id="{7C6CB541-B76A-74D1-BC7C-E8E80AD106EA}"/>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9" name="Artifact">
                <a:extLst>
                  <a:ext uri="{FF2B5EF4-FFF2-40B4-BE49-F238E27FC236}">
                    <a16:creationId xmlns:a16="http://schemas.microsoft.com/office/drawing/2014/main" id="{9FA43DDF-0A5B-9CDC-0A59-D20750152CDC}"/>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3" name="H2">
                <a:extLst>
                  <a:ext uri="{FF2B5EF4-FFF2-40B4-BE49-F238E27FC236}">
                    <a16:creationId xmlns:a16="http://schemas.microsoft.com/office/drawing/2014/main" id="{DAB8A1E6-7ADA-4134-EFC1-EF48D1FC0439}"/>
                  </a:ext>
                </a:extLst>
              </p:cNvPr>
              <p:cNvSpPr txBox="1"/>
              <p:nvPr/>
            </p:nvSpPr>
            <p:spPr>
              <a:xfrm>
                <a:off x="4558056" y="2659170"/>
                <a:ext cx="2912976" cy="485681"/>
              </a:xfrm>
              <a:prstGeom prst="rect">
                <a:avLst/>
              </a:prstGeom>
              <a:solidFill>
                <a:schemeClr val="accent1"/>
              </a:solidFill>
            </p:spPr>
            <p:txBody>
              <a:bodyPr wrap="square" lIns="91440" tIns="45720" rIns="91440" bIns="45720" anchor="t">
                <a:spAutoFit/>
              </a:bodyPr>
              <a:lstStyle/>
              <a:p>
                <a:pPr algn="ctr"/>
                <a:r>
                  <a:rPr lang="en-US" sz="1600" b="1" dirty="0">
                    <a:solidFill>
                      <a:schemeClr val="bg2"/>
                    </a:solidFill>
                    <a:latin typeface="Arial"/>
                    <a:cs typeface="Arial"/>
                  </a:rPr>
                  <a:t>Faculty Research Submission </a:t>
                </a:r>
              </a:p>
            </p:txBody>
          </p:sp>
          <p:sp>
            <p:nvSpPr>
              <p:cNvPr id="8" name="List">
                <a:extLst>
                  <a:ext uri="{FF2B5EF4-FFF2-40B4-BE49-F238E27FC236}">
                    <a16:creationId xmlns:a16="http://schemas.microsoft.com/office/drawing/2014/main" id="{E7F15846-440E-8D26-A258-BAE81AC223E9}"/>
                  </a:ext>
                </a:extLst>
              </p:cNvPr>
              <p:cNvSpPr txBox="1"/>
              <p:nvPr/>
            </p:nvSpPr>
            <p:spPr>
              <a:xfrm>
                <a:off x="4426691" y="3361897"/>
                <a:ext cx="3335505" cy="1331688"/>
              </a:xfrm>
              <a:prstGeom prst="rect">
                <a:avLst/>
              </a:prstGeom>
              <a:noFill/>
            </p:spPr>
            <p:txBody>
              <a:bodyPr wrap="square" lIns="91440" tIns="45720" rIns="91440" bIns="45720" anchor="t">
                <a:spAutoFit/>
              </a:bodyPr>
              <a:lstStyle/>
              <a:p>
                <a:pPr>
                  <a:lnSpc>
                    <a:spcPct val="90000"/>
                  </a:lnSpc>
                </a:pPr>
                <a:r>
                  <a:rPr lang="en-US" b="1" dirty="0">
                    <a:solidFill>
                      <a:schemeClr val="accent1"/>
                    </a:solidFill>
                    <a:latin typeface="Calibri"/>
                    <a:ea typeface="Calibri"/>
                    <a:cs typeface="Arial"/>
                  </a:rPr>
                  <a:t>Submit metadata &amp; multiple file types</a:t>
                </a:r>
                <a:br>
                  <a:rPr lang="en-US" b="1" dirty="0">
                    <a:latin typeface="Calibri"/>
                    <a:ea typeface="Calibri"/>
                    <a:cs typeface="Arial"/>
                  </a:rPr>
                </a:br>
                <a:endParaRPr lang="en-US" b="1">
                  <a:solidFill>
                    <a:schemeClr val="accent1"/>
                  </a:solidFill>
                  <a:latin typeface="Calibri"/>
                  <a:ea typeface="Calibri"/>
                  <a:cs typeface="Calibri" panose="020F0502020204030204"/>
                </a:endParaRPr>
              </a:p>
              <a:p>
                <a:pPr>
                  <a:lnSpc>
                    <a:spcPct val="90000"/>
                  </a:lnSpc>
                  <a:spcBef>
                    <a:spcPts val="600"/>
                  </a:spcBef>
                </a:pPr>
                <a:r>
                  <a:rPr lang="en-US" b="1" dirty="0">
                    <a:solidFill>
                      <a:schemeClr val="accent1"/>
                    </a:solidFill>
                    <a:latin typeface="Calibri"/>
                    <a:ea typeface="Calibri"/>
                    <a:cs typeface="Arial"/>
                  </a:rPr>
                  <a:t>Associate with student authors</a:t>
                </a:r>
                <a:endParaRPr lang="en-US" b="1" dirty="0">
                  <a:solidFill>
                    <a:schemeClr val="accent1"/>
                  </a:solidFill>
                  <a:latin typeface="Calibri"/>
                  <a:ea typeface="Calibri"/>
                  <a:cs typeface="Calibri"/>
                </a:endParaRP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pic>
          <p:nvPicPr>
            <p:cNvPr id="59" name="Graphic 58" descr="Browser window with solid fill">
              <a:extLst>
                <a:ext uri="{FF2B5EF4-FFF2-40B4-BE49-F238E27FC236}">
                  <a16:creationId xmlns:a16="http://schemas.microsoft.com/office/drawing/2014/main" id="{A21D18D7-7D2D-F0DF-7942-483445B27B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46433" y="5334698"/>
              <a:ext cx="683703" cy="753612"/>
            </a:xfrm>
            <a:prstGeom prst="rect">
              <a:avLst/>
            </a:prstGeom>
          </p:spPr>
        </p:pic>
      </p:grpSp>
      <p:pic>
        <p:nvPicPr>
          <p:cNvPr id="2" name="Figure">
            <a:extLst>
              <a:ext uri="{FF2B5EF4-FFF2-40B4-BE49-F238E27FC236}">
                <a16:creationId xmlns:a16="http://schemas.microsoft.com/office/drawing/2014/main" id="{E6FE27F3-9549-40D7-B77F-F72559113297}"/>
              </a:ext>
              <a:ext uri="{C183D7F6-B498-43B3-948B-1728B52AA6E4}">
                <adec:decorative xmlns:adec="http://schemas.microsoft.com/office/drawing/2017/decorative" val="1"/>
              </a:ext>
            </a:extLst>
          </p:cNvPr>
          <p:cNvPicPr>
            <a:picLocks noChangeAspect="1"/>
          </p:cNvPicPr>
          <p:nvPr/>
        </p:nvPicPr>
        <p:blipFill>
          <a:blip r:embed="rId11"/>
          <a:srcRect/>
          <a:stretch/>
        </p:blipFill>
        <p:spPr>
          <a:xfrm>
            <a:off x="3895366" y="5738045"/>
            <a:ext cx="4389120" cy="1371600"/>
          </a:xfrm>
          <a:prstGeom prst="rect">
            <a:avLst/>
          </a:prstGeom>
        </p:spPr>
      </p:pic>
    </p:spTree>
    <p:extLst>
      <p:ext uri="{BB962C8B-B14F-4D97-AF65-F5344CB8AC3E}">
        <p14:creationId xmlns:p14="http://schemas.microsoft.com/office/powerpoint/2010/main" val="42214852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300"/>
                                        <p:tgtEl>
                                          <p:spTgt spid="60"/>
                                        </p:tgtEl>
                                      </p:cBhvr>
                                    </p:animEffect>
                                  </p:childTnLst>
                                </p:cTn>
                              </p:par>
                            </p:childTnLst>
                          </p:cTn>
                        </p:par>
                        <p:par>
                          <p:cTn id="8" fill="hold">
                            <p:stCondLst>
                              <p:cond delay="300"/>
                            </p:stCondLst>
                            <p:childTnLst>
                              <p:par>
                                <p:cTn id="9" presetID="22" presetClass="entr" presetSubtype="4" fill="hold" grpId="0" nodeType="afterEffect">
                                  <p:stCondLst>
                                    <p:cond delay="200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300"/>
                                        <p:tgtEl>
                                          <p:spTgt spid="61"/>
                                        </p:tgtEl>
                                      </p:cBhvr>
                                    </p:animEffect>
                                  </p:childTnLst>
                                </p:cTn>
                              </p:par>
                            </p:childTnLst>
                          </p:cTn>
                        </p:par>
                        <p:par>
                          <p:cTn id="17" fill="hold">
                            <p:stCondLst>
                              <p:cond delay="300"/>
                            </p:stCondLst>
                            <p:childTnLst>
                              <p:par>
                                <p:cTn id="18" presetID="22" presetClass="entr" presetSubtype="4" fill="hold" grpId="0" nodeType="afterEffect">
                                  <p:stCondLst>
                                    <p:cond delay="2000"/>
                                  </p:stCondLst>
                                  <p:childTnLst>
                                    <p:set>
                                      <p:cBhvr>
                                        <p:cTn id="19" dur="1" fill="hold">
                                          <p:stCondLst>
                                            <p:cond delay="0"/>
                                          </p:stCondLst>
                                        </p:cTn>
                                        <p:tgtEl>
                                          <p:spTgt spid="54"/>
                                        </p:tgtEl>
                                        <p:attrNameLst>
                                          <p:attrName>style.visibility</p:attrName>
                                        </p:attrNameLst>
                                      </p:cBhvr>
                                      <p:to>
                                        <p:strVal val="visible"/>
                                      </p:to>
                                    </p:set>
                                    <p:animEffect transition="in" filter="wipe(down)">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childTnLst>
                          </p:cTn>
                        </p:par>
                        <p:par>
                          <p:cTn id="26" fill="hold">
                            <p:stCondLst>
                              <p:cond delay="500"/>
                            </p:stCondLst>
                            <p:childTnLst>
                              <p:par>
                                <p:cTn id="27" presetID="22" presetClass="entr" presetSubtype="4" fill="hold" grpId="0" nodeType="afterEffect">
                                  <p:stCondLst>
                                    <p:cond delay="2000"/>
                                  </p:stCondLst>
                                  <p:childTnLst>
                                    <p:set>
                                      <p:cBhvr>
                                        <p:cTn id="28" dur="1" fill="hold">
                                          <p:stCondLst>
                                            <p:cond delay="0"/>
                                          </p:stCondLst>
                                        </p:cTn>
                                        <p:tgtEl>
                                          <p:spTgt spid="55"/>
                                        </p:tgtEl>
                                        <p:attrNameLst>
                                          <p:attrName>style.visibility</p:attrName>
                                        </p:attrNameLst>
                                      </p:cBhvr>
                                      <p:to>
                                        <p:strVal val="visible"/>
                                      </p:to>
                                    </p:set>
                                    <p:animEffect transition="in" filter="wipe(down)">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3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4" grpId="0" animBg="1"/>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53A44DB2-71E9-2C10-406F-CF8252D08952}"/>
            </a:ext>
          </a:extLst>
        </p:cNvPr>
        <p:cNvGrpSpPr/>
        <p:nvPr/>
      </p:nvGrpSpPr>
      <p:grpSpPr>
        <a:xfrm>
          <a:off x="0" y="0"/>
          <a:ext cx="0" cy="0"/>
          <a:chOff x="0" y="0"/>
          <a:chExt cx="0" cy="0"/>
        </a:xfrm>
      </p:grpSpPr>
      <p:sp>
        <p:nvSpPr>
          <p:cNvPr id="4" name="Artifact">
            <a:extLst>
              <a:ext uri="{FF2B5EF4-FFF2-40B4-BE49-F238E27FC236}">
                <a16:creationId xmlns:a16="http://schemas.microsoft.com/office/drawing/2014/main" id="{C5D2353B-2683-1EC6-FA2F-963C521C0438}"/>
              </a:ext>
              <a:ext uri="{C183D7F6-B498-43B3-948B-1728B52AA6E4}">
                <adec:decorative xmlns:adec="http://schemas.microsoft.com/office/drawing/2017/decorative" val="1"/>
              </a:ext>
            </a:extLst>
          </p:cNvPr>
          <p:cNvSpPr/>
          <p:nvPr/>
        </p:nvSpPr>
        <p:spPr>
          <a:xfrm>
            <a:off x="-12147"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1" name="H1">
            <a:extLst>
              <a:ext uri="{FF2B5EF4-FFF2-40B4-BE49-F238E27FC236}">
                <a16:creationId xmlns:a16="http://schemas.microsoft.com/office/drawing/2014/main" id="{C265B2CA-D10B-56C0-CD34-921AADBF8C1C}"/>
              </a:ext>
            </a:extLst>
          </p:cNvPr>
          <p:cNvSpPr>
            <a:spLocks noGrp="1"/>
          </p:cNvSpPr>
          <p:nvPr>
            <p:ph type="title"/>
          </p:nvPr>
        </p:nvSpPr>
        <p:spPr>
          <a:xfrm>
            <a:off x="832126" y="76317"/>
            <a:ext cx="10515600" cy="1325563"/>
          </a:xfrm>
        </p:spPr>
        <p:txBody>
          <a:bodyPr>
            <a:normAutofit/>
          </a:bodyPr>
          <a:lstStyle/>
          <a:p>
            <a:r>
              <a:rPr lang="en-US" b="1" dirty="0">
                <a:solidFill>
                  <a:srgbClr val="FAC01A"/>
                </a:solidFill>
                <a:latin typeface="Arial"/>
                <a:cs typeface="Arial"/>
              </a:rPr>
              <a:t>System Interactions:</a:t>
            </a:r>
            <a:br>
              <a:rPr lang="en-US" b="1" dirty="0">
                <a:solidFill>
                  <a:srgbClr val="FAC01A"/>
                </a:solidFill>
                <a:latin typeface="Arial"/>
                <a:cs typeface="Arial"/>
              </a:rPr>
            </a:br>
            <a:r>
              <a:rPr lang="en-US" sz="3600" b="1" dirty="0">
                <a:solidFill>
                  <a:srgbClr val="FAC01A"/>
                </a:solidFill>
                <a:latin typeface="Arial"/>
                <a:cs typeface="Arial"/>
              </a:rPr>
              <a:t>Use Case Diagram</a:t>
            </a:r>
            <a:endParaRPr lang="en-US" dirty="0"/>
          </a:p>
        </p:txBody>
      </p:sp>
      <p:grpSp>
        <p:nvGrpSpPr>
          <p:cNvPr id="7" name="Group 6">
            <a:extLst>
              <a:ext uri="{FF2B5EF4-FFF2-40B4-BE49-F238E27FC236}">
                <a16:creationId xmlns:a16="http://schemas.microsoft.com/office/drawing/2014/main" id="{03002DF2-971B-12AF-999E-8D2625270ED1}"/>
              </a:ext>
              <a:ext uri="{C183D7F6-B498-43B3-948B-1728B52AA6E4}">
                <adec:decorative xmlns:adec="http://schemas.microsoft.com/office/drawing/2017/decorative" val="1"/>
              </a:ext>
            </a:extLst>
          </p:cNvPr>
          <p:cNvGrpSpPr/>
          <p:nvPr/>
        </p:nvGrpSpPr>
        <p:grpSpPr>
          <a:xfrm>
            <a:off x="3219854" y="1967327"/>
            <a:ext cx="2650924" cy="3786416"/>
            <a:chOff x="1391478" y="1706879"/>
            <a:chExt cx="2827834" cy="4031167"/>
          </a:xfrm>
        </p:grpSpPr>
        <p:sp>
          <p:nvSpPr>
            <p:cNvPr id="10" name="Artifact">
              <a:extLst>
                <a:ext uri="{FF2B5EF4-FFF2-40B4-BE49-F238E27FC236}">
                  <a16:creationId xmlns:a16="http://schemas.microsoft.com/office/drawing/2014/main" id="{2380B14A-A341-0508-BD8C-23962CAB2C09}"/>
                </a:ext>
                <a:ext uri="{C183D7F6-B498-43B3-948B-1728B52AA6E4}">
                  <adec:decorative xmlns:adec="http://schemas.microsoft.com/office/drawing/2017/decorative" val="1"/>
                </a:ext>
              </a:extLst>
            </p:cNvPr>
            <p:cNvSpPr/>
            <p:nvPr/>
          </p:nvSpPr>
          <p:spPr>
            <a:xfrm rot="10800000">
              <a:off x="1391478" y="1858646"/>
              <a:ext cx="2827830" cy="3879400"/>
            </a:xfrm>
            <a:prstGeom prst="rect">
              <a:avLst/>
            </a:prstGeom>
            <a:solidFill>
              <a:schemeClr val="bg1"/>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3466"/>
                  </a:solidFill>
                </a:ln>
                <a:solidFill>
                  <a:srgbClr val="002455"/>
                </a:solidFill>
              </a:endParaRPr>
            </a:p>
          </p:txBody>
        </p:sp>
        <p:sp>
          <p:nvSpPr>
            <p:cNvPr id="11" name="Artifact">
              <a:extLst>
                <a:ext uri="{FF2B5EF4-FFF2-40B4-BE49-F238E27FC236}">
                  <a16:creationId xmlns:a16="http://schemas.microsoft.com/office/drawing/2014/main" id="{3372E5A2-07FF-47B7-2D4D-519B3C46C788}"/>
                </a:ext>
                <a:ext uri="{C183D7F6-B498-43B3-948B-1728B52AA6E4}">
                  <adec:decorative xmlns:adec="http://schemas.microsoft.com/office/drawing/2017/decorative" val="1"/>
                </a:ext>
              </a:extLst>
            </p:cNvPr>
            <p:cNvSpPr/>
            <p:nvPr/>
          </p:nvSpPr>
          <p:spPr>
            <a:xfrm rot="10800000">
              <a:off x="1391482" y="1706879"/>
              <a:ext cx="2827830" cy="838967"/>
            </a:xfrm>
            <a:prstGeom prst="rect">
              <a:avLst/>
            </a:prstGeom>
            <a:solidFill>
              <a:srgbClr val="0066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2" name="H2">
              <a:extLst>
                <a:ext uri="{FF2B5EF4-FFF2-40B4-BE49-F238E27FC236}">
                  <a16:creationId xmlns:a16="http://schemas.microsoft.com/office/drawing/2014/main" id="{1D994075-1FDF-D436-F24A-7E7318B70E0C}"/>
                </a:ext>
              </a:extLst>
            </p:cNvPr>
            <p:cNvSpPr txBox="1"/>
            <p:nvPr/>
          </p:nvSpPr>
          <p:spPr>
            <a:xfrm>
              <a:off x="1597819" y="1895918"/>
              <a:ext cx="2415155" cy="460889"/>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Faculty</a:t>
              </a:r>
              <a:endParaRPr lang="en-US" dirty="0">
                <a:solidFill>
                  <a:schemeClr val="bg1"/>
                </a:solidFill>
              </a:endParaRPr>
            </a:p>
          </p:txBody>
        </p:sp>
        <p:sp>
          <p:nvSpPr>
            <p:cNvPr id="16" name="List">
              <a:extLst>
                <a:ext uri="{FF2B5EF4-FFF2-40B4-BE49-F238E27FC236}">
                  <a16:creationId xmlns:a16="http://schemas.microsoft.com/office/drawing/2014/main" id="{ACF4771C-EF8C-BE4F-4BBC-36FBA53ACC89}"/>
                </a:ext>
              </a:extLst>
            </p:cNvPr>
            <p:cNvSpPr txBox="1"/>
            <p:nvPr/>
          </p:nvSpPr>
          <p:spPr>
            <a:xfrm>
              <a:off x="1577561" y="3019603"/>
              <a:ext cx="2415155" cy="1397305"/>
            </a:xfrm>
            <a:prstGeom prst="rect">
              <a:avLst/>
            </a:prstGeom>
            <a:noFill/>
          </p:spPr>
          <p:txBody>
            <a:bodyPr wrap="square">
              <a:sp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Content contributors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Research mentors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Primary authenticated users</a:t>
              </a:r>
            </a:p>
          </p:txBody>
        </p:sp>
      </p:grpSp>
      <p:grpSp>
        <p:nvGrpSpPr>
          <p:cNvPr id="19" name="Group 18">
            <a:extLst>
              <a:ext uri="{FF2B5EF4-FFF2-40B4-BE49-F238E27FC236}">
                <a16:creationId xmlns:a16="http://schemas.microsoft.com/office/drawing/2014/main" id="{26377C20-402B-EC52-416C-C4F1D5F4EA30}"/>
              </a:ext>
              <a:ext uri="{C183D7F6-B498-43B3-948B-1728B52AA6E4}">
                <adec:decorative xmlns:adec="http://schemas.microsoft.com/office/drawing/2017/decorative" val="1"/>
              </a:ext>
            </a:extLst>
          </p:cNvPr>
          <p:cNvGrpSpPr/>
          <p:nvPr/>
        </p:nvGrpSpPr>
        <p:grpSpPr>
          <a:xfrm>
            <a:off x="6093075" y="1974364"/>
            <a:ext cx="2650924" cy="3786415"/>
            <a:chOff x="4390637" y="2507685"/>
            <a:chExt cx="3410718" cy="3230361"/>
          </a:xfrm>
        </p:grpSpPr>
        <p:sp>
          <p:nvSpPr>
            <p:cNvPr id="6" name="Artifact">
              <a:extLst>
                <a:ext uri="{FF2B5EF4-FFF2-40B4-BE49-F238E27FC236}">
                  <a16:creationId xmlns:a16="http://schemas.microsoft.com/office/drawing/2014/main" id="{5D08794F-11D8-418C-2600-BD5DE11AD93D}"/>
                </a:ext>
                <a:ext uri="{C183D7F6-B498-43B3-948B-1728B52AA6E4}">
                  <adec:decorative xmlns:adec="http://schemas.microsoft.com/office/drawing/2017/decorative" val="1"/>
                </a:ext>
              </a:extLst>
            </p:cNvPr>
            <p:cNvSpPr/>
            <p:nvPr/>
          </p:nvSpPr>
          <p:spPr>
            <a:xfrm rot="10800000">
              <a:off x="4390637" y="2629302"/>
              <a:ext cx="3410713" cy="3108744"/>
            </a:xfrm>
            <a:prstGeom prst="rect">
              <a:avLst/>
            </a:prstGeom>
            <a:solidFill>
              <a:schemeClr val="bg1"/>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9" name="Artifact">
              <a:extLst>
                <a:ext uri="{FF2B5EF4-FFF2-40B4-BE49-F238E27FC236}">
                  <a16:creationId xmlns:a16="http://schemas.microsoft.com/office/drawing/2014/main" id="{5077F5AA-AB2A-231B-6A40-D77A377DACFA}"/>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3" name="H2">
              <a:extLst>
                <a:ext uri="{FF2B5EF4-FFF2-40B4-BE49-F238E27FC236}">
                  <a16:creationId xmlns:a16="http://schemas.microsoft.com/office/drawing/2014/main" id="{0702CD54-6904-0F2C-811C-855D930E10CB}"/>
                </a:ext>
              </a:extLst>
            </p:cNvPr>
            <p:cNvSpPr txBox="1"/>
            <p:nvPr/>
          </p:nvSpPr>
          <p:spPr>
            <a:xfrm>
              <a:off x="4558056" y="2659170"/>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Administrators</a:t>
              </a:r>
              <a:endParaRPr lang="en-US" dirty="0">
                <a:solidFill>
                  <a:schemeClr val="bg1"/>
                </a:solidFill>
              </a:endParaRPr>
            </a:p>
          </p:txBody>
        </p:sp>
        <p:sp>
          <p:nvSpPr>
            <p:cNvPr id="8" name="List">
              <a:extLst>
                <a:ext uri="{FF2B5EF4-FFF2-40B4-BE49-F238E27FC236}">
                  <a16:creationId xmlns:a16="http://schemas.microsoft.com/office/drawing/2014/main" id="{DC46137D-A0FD-CF01-7178-376F925EB2A3}"/>
                </a:ext>
              </a:extLst>
            </p:cNvPr>
            <p:cNvSpPr txBox="1"/>
            <p:nvPr/>
          </p:nvSpPr>
          <p:spPr>
            <a:xfrm>
              <a:off x="4711898" y="3559631"/>
              <a:ext cx="2912976" cy="919951"/>
            </a:xfrm>
            <a:prstGeom prst="rect">
              <a:avLst/>
            </a:prstGeom>
            <a:noFill/>
          </p:spPr>
          <p:txBody>
            <a:bodyPr wrap="square">
              <a:sp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Content gatekeepers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Quality control</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System managers</a:t>
              </a:r>
            </a:p>
          </p:txBody>
        </p:sp>
      </p:grpSp>
      <p:grpSp>
        <p:nvGrpSpPr>
          <p:cNvPr id="20" name="Group 19">
            <a:extLst>
              <a:ext uri="{FF2B5EF4-FFF2-40B4-BE49-F238E27FC236}">
                <a16:creationId xmlns:a16="http://schemas.microsoft.com/office/drawing/2014/main" id="{928E430C-D8B7-5EF0-FC9F-3D6949085D36}"/>
              </a:ext>
              <a:ext uri="{C183D7F6-B498-43B3-948B-1728B52AA6E4}">
                <adec:decorative xmlns:adec="http://schemas.microsoft.com/office/drawing/2017/decorative" val="1"/>
              </a:ext>
            </a:extLst>
          </p:cNvPr>
          <p:cNvGrpSpPr/>
          <p:nvPr/>
        </p:nvGrpSpPr>
        <p:grpSpPr>
          <a:xfrm>
            <a:off x="9018203" y="1969485"/>
            <a:ext cx="2650927" cy="3786414"/>
            <a:chOff x="8046016" y="2507685"/>
            <a:chExt cx="3410722" cy="3230360"/>
          </a:xfrm>
        </p:grpSpPr>
        <p:sp>
          <p:nvSpPr>
            <p:cNvPr id="3" name="Artifact">
              <a:extLst>
                <a:ext uri="{FF2B5EF4-FFF2-40B4-BE49-F238E27FC236}">
                  <a16:creationId xmlns:a16="http://schemas.microsoft.com/office/drawing/2014/main" id="{B422CAE5-8D99-D333-321C-1CDE472B9478}"/>
                </a:ext>
                <a:ext uri="{C183D7F6-B498-43B3-948B-1728B52AA6E4}">
                  <adec:decorative xmlns:adec="http://schemas.microsoft.com/office/drawing/2017/decorative" val="1"/>
                </a:ext>
              </a:extLst>
            </p:cNvPr>
            <p:cNvSpPr/>
            <p:nvPr/>
          </p:nvSpPr>
          <p:spPr>
            <a:xfrm rot="10800000">
              <a:off x="8046020" y="2629301"/>
              <a:ext cx="3410713" cy="3108744"/>
            </a:xfrm>
            <a:prstGeom prst="rect">
              <a:avLst/>
            </a:prstGeom>
            <a:solidFill>
              <a:schemeClr val="bg1"/>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5" name="Artifact">
              <a:extLst>
                <a:ext uri="{FF2B5EF4-FFF2-40B4-BE49-F238E27FC236}">
                  <a16:creationId xmlns:a16="http://schemas.microsoft.com/office/drawing/2014/main" id="{83800DF9-F799-23CC-9779-4F692D01DA56}"/>
                </a:ext>
                <a:ext uri="{C183D7F6-B498-43B3-948B-1728B52AA6E4}">
                  <adec:decorative xmlns:adec="http://schemas.microsoft.com/office/drawing/2017/decorative" val="1"/>
                </a:ext>
              </a:extLst>
            </p:cNvPr>
            <p:cNvSpPr/>
            <p:nvPr/>
          </p:nvSpPr>
          <p:spPr>
            <a:xfrm rot="10800000">
              <a:off x="8046025"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5" name="H2">
              <a:extLst>
                <a:ext uri="{FF2B5EF4-FFF2-40B4-BE49-F238E27FC236}">
                  <a16:creationId xmlns:a16="http://schemas.microsoft.com/office/drawing/2014/main" id="{DD7C8DAE-FD3A-CCAC-D5B7-5AD230E50B76}"/>
                </a:ext>
              </a:extLst>
            </p:cNvPr>
            <p:cNvSpPr txBox="1"/>
            <p:nvPr/>
          </p:nvSpPr>
          <p:spPr>
            <a:xfrm>
              <a:off x="8294893" y="2659170"/>
              <a:ext cx="2912976" cy="369332"/>
            </a:xfrm>
            <a:prstGeom prst="rect">
              <a:avLst/>
            </a:prstGeom>
            <a:noFill/>
          </p:spPr>
          <p:txBody>
            <a:bodyPr wrap="square" lIns="91440" tIns="45720" rIns="91440" bIns="45720" anchor="t">
              <a:spAutoFit/>
            </a:bodyPr>
            <a:lstStyle/>
            <a:p>
              <a:pPr algn="ctr"/>
              <a:r>
                <a:rPr lang="en-US" b="1" dirty="0">
                  <a:solidFill>
                    <a:schemeClr val="bg1"/>
                  </a:solidFill>
                  <a:latin typeface="Arial"/>
                  <a:cs typeface="Arial"/>
                </a:rPr>
                <a:t>Visitors</a:t>
              </a:r>
              <a:endParaRPr lang="en-US" dirty="0">
                <a:solidFill>
                  <a:schemeClr val="bg1"/>
                </a:solidFill>
              </a:endParaRPr>
            </a:p>
          </p:txBody>
        </p:sp>
        <p:sp>
          <p:nvSpPr>
            <p:cNvPr id="17" name="List">
              <a:extLst>
                <a:ext uri="{FF2B5EF4-FFF2-40B4-BE49-F238E27FC236}">
                  <a16:creationId xmlns:a16="http://schemas.microsoft.com/office/drawing/2014/main" id="{5626A2BB-A25E-F50B-3DF1-60AE1C1CE047}"/>
                </a:ext>
              </a:extLst>
            </p:cNvPr>
            <p:cNvSpPr txBox="1"/>
            <p:nvPr/>
          </p:nvSpPr>
          <p:spPr>
            <a:xfrm>
              <a:off x="8046016" y="3559631"/>
              <a:ext cx="3410713" cy="2042857"/>
            </a:xfrm>
            <a:prstGeom prst="rect">
              <a:avLst/>
            </a:prstGeom>
            <a:noFill/>
          </p:spPr>
          <p:txBody>
            <a:bodyPr wrap="square">
              <a:spAutoFit/>
            </a:bodyPr>
            <a:lstStyle/>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Students seeking examples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Graduate schools evaluating applicants</a:t>
              </a:r>
            </a:p>
            <a:p>
              <a:pPr marL="285750" indent="-285750">
                <a:lnSpc>
                  <a:spcPct val="90000"/>
                </a:lnSpc>
                <a:spcBef>
                  <a:spcPts val="600"/>
                </a:spcBef>
                <a:spcAft>
                  <a:spcPts val="600"/>
                </a:spcAft>
                <a:buFont typeface="Arial" panose="020B0604020202020204" pitchFamily="34" charset="0"/>
                <a:buChar char="•"/>
              </a:pPr>
              <a:r>
                <a:rPr lang="en-US" dirty="0">
                  <a:solidFill>
                    <a:srgbClr val="002455"/>
                  </a:solidFill>
                  <a:latin typeface="Arial" panose="020B0604020202020204" pitchFamily="34" charset="0"/>
                  <a:ea typeface="+mj-ea"/>
                  <a:cs typeface="Arial" panose="020B0604020202020204" pitchFamily="34" charset="0"/>
                </a:rPr>
                <a:t>External collaborators exploring opportunities</a:t>
              </a:r>
            </a:p>
          </p:txBody>
        </p:sp>
      </p:grpSp>
      <p:pic>
        <p:nvPicPr>
          <p:cNvPr id="2" name="Figure">
            <a:extLst>
              <a:ext uri="{FF2B5EF4-FFF2-40B4-BE49-F238E27FC236}">
                <a16:creationId xmlns:a16="http://schemas.microsoft.com/office/drawing/2014/main" id="{81FDE491-E7B4-736B-0A83-EB916B3CEF1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895366" y="5738045"/>
            <a:ext cx="4389120" cy="1371600"/>
          </a:xfrm>
          <a:prstGeom prst="rect">
            <a:avLst/>
          </a:prstGeom>
        </p:spPr>
      </p:pic>
      <p:sp>
        <p:nvSpPr>
          <p:cNvPr id="14" name="H2">
            <a:extLst>
              <a:ext uri="{FF2B5EF4-FFF2-40B4-BE49-F238E27FC236}">
                <a16:creationId xmlns:a16="http://schemas.microsoft.com/office/drawing/2014/main" id="{AEACF31B-1504-D337-507F-4D961495E900}"/>
              </a:ext>
            </a:extLst>
          </p:cNvPr>
          <p:cNvSpPr txBox="1"/>
          <p:nvPr/>
        </p:nvSpPr>
        <p:spPr>
          <a:xfrm>
            <a:off x="3219853" y="1511519"/>
            <a:ext cx="8151892" cy="400110"/>
          </a:xfrm>
          <a:prstGeom prst="rect">
            <a:avLst/>
          </a:prstGeom>
          <a:noFill/>
        </p:spPr>
        <p:txBody>
          <a:bodyPr wrap="square" lIns="91440" tIns="45720" rIns="91440" bIns="45720" anchor="t">
            <a:spAutoFit/>
          </a:bodyPr>
          <a:lstStyle/>
          <a:p>
            <a:pPr>
              <a:spcAft>
                <a:spcPts val="600"/>
              </a:spcAft>
            </a:pPr>
            <a:r>
              <a:rPr lang="en-US" sz="2000" b="1" dirty="0">
                <a:solidFill>
                  <a:srgbClr val="0066B3"/>
                </a:solidFill>
                <a:latin typeface="Arial"/>
                <a:cs typeface="Arial"/>
              </a:rPr>
              <a:t>Who are the key actors?</a:t>
            </a:r>
            <a:endParaRPr lang="en-US" sz="2000" b="1" dirty="0">
              <a:solidFill>
                <a:srgbClr val="0066B3"/>
              </a:solidFill>
              <a:latin typeface="Arial" panose="020B0604020202020204" pitchFamily="34" charset="0"/>
              <a:cs typeface="Arial" panose="020B0604020202020204" pitchFamily="34" charset="0"/>
            </a:endParaRPr>
          </a:p>
        </p:txBody>
      </p:sp>
      <p:pic>
        <p:nvPicPr>
          <p:cNvPr id="24" name="Graphic 23" descr="User Case Diagram">
            <a:extLst>
              <a:ext uri="{FF2B5EF4-FFF2-40B4-BE49-F238E27FC236}">
                <a16:creationId xmlns:a16="http://schemas.microsoft.com/office/drawing/2014/main" id="{888881B0-5D2C-D0DB-BD1C-6F87C5A2E71B}"/>
              </a:ext>
            </a:extLst>
          </p:cNvPr>
          <p:cNvPicPr>
            <a:picLocks noChangeAspect="1"/>
          </p:cNvPicPr>
          <p:nvPr/>
        </p:nvPicPr>
        <p:blipFill>
          <a:blip r:embed="rId4">
            <a:extLst>
              <a:ext uri="{96DAC541-7B7A-43D3-8B79-37D633B846F1}">
                <asvg:svgBlip xmlns:asvg="http://schemas.microsoft.com/office/drawing/2016/SVG/main" r:embed="rId5"/>
              </a:ext>
            </a:extLst>
          </a:blip>
          <a:srcRect b="3191"/>
          <a:stretch/>
        </p:blipFill>
        <p:spPr>
          <a:xfrm>
            <a:off x="152004" y="1962249"/>
            <a:ext cx="2845548" cy="3786415"/>
          </a:xfrm>
          <a:prstGeom prst="rect">
            <a:avLst/>
          </a:prstGeom>
          <a:effectLst>
            <a:outerShdw blurRad="50800" dist="50800" dir="2700000" algn="ctr" rotWithShape="0">
              <a:schemeClr val="tx1">
                <a:alpha val="40000"/>
              </a:schemeClr>
            </a:outerShdw>
          </a:effectLst>
        </p:spPr>
      </p:pic>
    </p:spTree>
    <p:extLst>
      <p:ext uri="{BB962C8B-B14F-4D97-AF65-F5344CB8AC3E}">
        <p14:creationId xmlns:p14="http://schemas.microsoft.com/office/powerpoint/2010/main" val="5134629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BEB6AE1B-EB4E-1EBD-A8F4-C635211D4FE2}"/>
            </a:ext>
          </a:extLst>
        </p:cNvPr>
        <p:cNvGrpSpPr/>
        <p:nvPr/>
      </p:nvGrpSpPr>
      <p:grpSpPr>
        <a:xfrm>
          <a:off x="0" y="0"/>
          <a:ext cx="0" cy="0"/>
          <a:chOff x="0" y="0"/>
          <a:chExt cx="0" cy="0"/>
        </a:xfrm>
      </p:grpSpPr>
      <p:sp>
        <p:nvSpPr>
          <p:cNvPr id="6" name="Artifact">
            <a:extLst>
              <a:ext uri="{FF2B5EF4-FFF2-40B4-BE49-F238E27FC236}">
                <a16:creationId xmlns:a16="http://schemas.microsoft.com/office/drawing/2014/main" id="{336C67D4-8E22-13E7-1DC0-D13833467124}"/>
              </a:ext>
              <a:ext uri="{C183D7F6-B498-43B3-948B-1728B52AA6E4}">
                <adec:decorative xmlns:adec="http://schemas.microsoft.com/office/drawing/2017/decorative" val="1"/>
              </a:ext>
            </a:extLst>
          </p:cNvPr>
          <p:cNvSpPr/>
          <p:nvPr/>
        </p:nvSpPr>
        <p:spPr>
          <a:xfrm>
            <a:off x="-12146"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3" name="H1">
            <a:extLst>
              <a:ext uri="{FF2B5EF4-FFF2-40B4-BE49-F238E27FC236}">
                <a16:creationId xmlns:a16="http://schemas.microsoft.com/office/drawing/2014/main" id="{F574415E-EC92-C396-2495-7AD2CEAC5305}"/>
              </a:ext>
            </a:extLst>
          </p:cNvPr>
          <p:cNvSpPr>
            <a:spLocks noGrp="1"/>
          </p:cNvSpPr>
          <p:nvPr>
            <p:ph type="title"/>
          </p:nvPr>
        </p:nvSpPr>
        <p:spPr>
          <a:xfrm>
            <a:off x="844273" y="82712"/>
            <a:ext cx="10515600" cy="1325563"/>
          </a:xfrm>
        </p:spPr>
        <p:txBody>
          <a:bodyPr>
            <a:normAutofit/>
          </a:bodyPr>
          <a:lstStyle/>
          <a:p>
            <a:r>
              <a:rPr lang="en-US" b="1" dirty="0">
                <a:solidFill>
                  <a:srgbClr val="FAC01A"/>
                </a:solidFill>
                <a:latin typeface="Arial" panose="020B0604020202020204" pitchFamily="34" charset="0"/>
              </a:rPr>
              <a:t>Four Critical System Interactions </a:t>
            </a:r>
          </a:p>
        </p:txBody>
      </p:sp>
      <p:pic>
        <p:nvPicPr>
          <p:cNvPr id="2" name="Figure">
            <a:extLst>
              <a:ext uri="{FF2B5EF4-FFF2-40B4-BE49-F238E27FC236}">
                <a16:creationId xmlns:a16="http://schemas.microsoft.com/office/drawing/2014/main" id="{80FC29C7-7DDC-C85E-E9B1-221B10AC0B3C}"/>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895366" y="5738045"/>
            <a:ext cx="4389120" cy="1371600"/>
          </a:xfrm>
          <a:prstGeom prst="rect">
            <a:avLst/>
          </a:prstGeom>
        </p:spPr>
      </p:pic>
      <p:grpSp>
        <p:nvGrpSpPr>
          <p:cNvPr id="5" name="Group 4">
            <a:extLst>
              <a:ext uri="{FF2B5EF4-FFF2-40B4-BE49-F238E27FC236}">
                <a16:creationId xmlns:a16="http://schemas.microsoft.com/office/drawing/2014/main" id="{F3CA65EE-35B2-1D1D-B0F1-DEE264F2414A}"/>
              </a:ext>
              <a:ext uri="{C183D7F6-B498-43B3-948B-1728B52AA6E4}">
                <adec:decorative xmlns:adec="http://schemas.microsoft.com/office/drawing/2017/decorative" val="1"/>
              </a:ext>
            </a:extLst>
          </p:cNvPr>
          <p:cNvGrpSpPr/>
          <p:nvPr/>
        </p:nvGrpSpPr>
        <p:grpSpPr>
          <a:xfrm>
            <a:off x="5945534" y="1689759"/>
            <a:ext cx="2817467" cy="4165203"/>
            <a:chOff x="4389003" y="2507685"/>
            <a:chExt cx="3412352" cy="3357855"/>
          </a:xfrm>
        </p:grpSpPr>
        <p:sp>
          <p:nvSpPr>
            <p:cNvPr id="10" name="Artifact">
              <a:extLst>
                <a:ext uri="{FF2B5EF4-FFF2-40B4-BE49-F238E27FC236}">
                  <a16:creationId xmlns:a16="http://schemas.microsoft.com/office/drawing/2014/main" id="{C0D921E5-D7C4-63F5-C39F-FFF4E9E11A8C}"/>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1" name="Artifact">
              <a:extLst>
                <a:ext uri="{FF2B5EF4-FFF2-40B4-BE49-F238E27FC236}">
                  <a16:creationId xmlns:a16="http://schemas.microsoft.com/office/drawing/2014/main" id="{509EA545-6BE9-3582-AD39-1E6291B3CE8A}"/>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2" name="H2">
              <a:extLst>
                <a:ext uri="{FF2B5EF4-FFF2-40B4-BE49-F238E27FC236}">
                  <a16:creationId xmlns:a16="http://schemas.microsoft.com/office/drawing/2014/main" id="{5EC778CB-8144-FE16-5666-30602D9802D0}"/>
                </a:ext>
              </a:extLst>
            </p:cNvPr>
            <p:cNvSpPr txBox="1"/>
            <p:nvPr/>
          </p:nvSpPr>
          <p:spPr>
            <a:xfrm>
              <a:off x="4558057" y="2659170"/>
              <a:ext cx="2912975" cy="446616"/>
            </a:xfrm>
            <a:prstGeom prst="rect">
              <a:avLst/>
            </a:prstGeom>
            <a:noFill/>
          </p:spPr>
          <p:txBody>
            <a:bodyPr wrap="square" lIns="91440" tIns="45720" rIns="91440" bIns="45720" anchor="t">
              <a:spAutoFit/>
            </a:bodyPr>
            <a:lstStyle/>
            <a:p>
              <a:pPr algn="ctr"/>
              <a:r>
                <a:rPr lang="en-US" sz="1600" b="1" dirty="0">
                  <a:solidFill>
                    <a:schemeClr val="tx2">
                      <a:lumMod val="75000"/>
                    </a:schemeClr>
                  </a:solidFill>
                  <a:latin typeface="Arial"/>
                  <a:cs typeface="Arial"/>
                </a:rPr>
                <a:t>Use Case 3:</a:t>
              </a:r>
              <a:br>
                <a:rPr lang="en-US" sz="1400" b="1" dirty="0">
                  <a:solidFill>
                    <a:schemeClr val="tx2">
                      <a:lumMod val="75000"/>
                    </a:schemeClr>
                  </a:solidFill>
                  <a:latin typeface="Arial"/>
                  <a:cs typeface="Arial"/>
                </a:rPr>
              </a:br>
              <a:r>
                <a:rPr lang="en-US" sz="1400" b="1" dirty="0">
                  <a:solidFill>
                    <a:schemeClr val="tx2">
                      <a:lumMod val="75000"/>
                    </a:schemeClr>
                  </a:solidFill>
                  <a:latin typeface="Arial"/>
                  <a:cs typeface="Arial"/>
                </a:rPr>
                <a:t>Browse Research </a:t>
              </a:r>
            </a:p>
          </p:txBody>
        </p:sp>
        <p:sp>
          <p:nvSpPr>
            <p:cNvPr id="13" name="List">
              <a:extLst>
                <a:ext uri="{FF2B5EF4-FFF2-40B4-BE49-F238E27FC236}">
                  <a16:creationId xmlns:a16="http://schemas.microsoft.com/office/drawing/2014/main" id="{2E8AB66F-504C-847A-8F55-718329BE056C}"/>
                </a:ext>
              </a:extLst>
            </p:cNvPr>
            <p:cNvSpPr txBox="1"/>
            <p:nvPr/>
          </p:nvSpPr>
          <p:spPr>
            <a:xfrm>
              <a:off x="4389003" y="3335176"/>
              <a:ext cx="3397319" cy="2123905"/>
            </a:xfrm>
            <a:prstGeom prst="rect">
              <a:avLst/>
            </a:prstGeom>
            <a:noFill/>
          </p:spPr>
          <p:txBody>
            <a:bodyPr wrap="square" lIns="91440" tIns="45720" rIns="91440" bIns="45720" anchor="t">
              <a:spAutoFit/>
            </a:bodyPr>
            <a:lstStyle/>
            <a:p>
              <a:pPr>
                <a:lnSpc>
                  <a:spcPct val="90000"/>
                </a:lnSpc>
              </a:pP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Visitors navigate categorized content</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System displays approved research</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Files and details accessible</a:t>
              </a:r>
            </a:p>
            <a:p>
              <a:pPr marL="285750" indent="-285750">
                <a:lnSpc>
                  <a:spcPct val="90000"/>
                </a:lnSpc>
                <a:spcBef>
                  <a:spcPts val="600"/>
                </a:spcBef>
                <a:buFont typeface="Arial" panose="020B0604020202020204" pitchFamily="34" charset="0"/>
                <a:buChar char="•"/>
              </a:pPr>
              <a:endParaRPr lang="en-US" sz="1600" b="1" dirty="0">
                <a:solidFill>
                  <a:srgbClr val="002455"/>
                </a:solidFill>
                <a:latin typeface="Calibri"/>
                <a:ea typeface="Calibri"/>
                <a:cs typeface="Arial"/>
              </a:endParaRPr>
            </a:p>
          </p:txBody>
        </p:sp>
      </p:grpSp>
      <p:grpSp>
        <p:nvGrpSpPr>
          <p:cNvPr id="15" name="Group 14">
            <a:extLst>
              <a:ext uri="{FF2B5EF4-FFF2-40B4-BE49-F238E27FC236}">
                <a16:creationId xmlns:a16="http://schemas.microsoft.com/office/drawing/2014/main" id="{09D7FCBA-E02F-923D-FB8F-1369352F25AC}"/>
              </a:ext>
              <a:ext uri="{C183D7F6-B498-43B3-948B-1728B52AA6E4}">
                <adec:decorative xmlns:adec="http://schemas.microsoft.com/office/drawing/2017/decorative" val="1"/>
              </a:ext>
            </a:extLst>
          </p:cNvPr>
          <p:cNvGrpSpPr/>
          <p:nvPr/>
        </p:nvGrpSpPr>
        <p:grpSpPr>
          <a:xfrm>
            <a:off x="8895413" y="1683499"/>
            <a:ext cx="2736919" cy="4185091"/>
            <a:chOff x="4390638" y="2507685"/>
            <a:chExt cx="3410717" cy="3357855"/>
          </a:xfrm>
        </p:grpSpPr>
        <p:sp>
          <p:nvSpPr>
            <p:cNvPr id="17" name="Artifact">
              <a:extLst>
                <a:ext uri="{FF2B5EF4-FFF2-40B4-BE49-F238E27FC236}">
                  <a16:creationId xmlns:a16="http://schemas.microsoft.com/office/drawing/2014/main" id="{1C9D52B9-DDFE-A343-D1E7-B8BF795712F0}"/>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3466"/>
                  </a:solidFill>
                </a:ln>
                <a:solidFill>
                  <a:srgbClr val="002455"/>
                </a:solidFill>
              </a:endParaRPr>
            </a:p>
          </p:txBody>
        </p:sp>
        <p:sp>
          <p:nvSpPr>
            <p:cNvPr id="18" name="Artifact">
              <a:extLst>
                <a:ext uri="{FF2B5EF4-FFF2-40B4-BE49-F238E27FC236}">
                  <a16:creationId xmlns:a16="http://schemas.microsoft.com/office/drawing/2014/main" id="{08DBD763-40C7-7D63-CF7E-64F65A62252C}"/>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19" name="H2">
              <a:extLst>
                <a:ext uri="{FF2B5EF4-FFF2-40B4-BE49-F238E27FC236}">
                  <a16:creationId xmlns:a16="http://schemas.microsoft.com/office/drawing/2014/main" id="{23F27500-FBCE-E03C-8E64-760A086D0720}"/>
                </a:ext>
              </a:extLst>
            </p:cNvPr>
            <p:cNvSpPr txBox="1"/>
            <p:nvPr/>
          </p:nvSpPr>
          <p:spPr>
            <a:xfrm>
              <a:off x="4558056" y="2659170"/>
              <a:ext cx="2912976" cy="444493"/>
            </a:xfrm>
            <a:prstGeom prst="rect">
              <a:avLst/>
            </a:prstGeom>
            <a:noFill/>
          </p:spPr>
          <p:txBody>
            <a:bodyPr wrap="square" lIns="91440" tIns="45720" rIns="91440" bIns="45720" anchor="t">
              <a:spAutoFit/>
            </a:bodyPr>
            <a:lstStyle/>
            <a:p>
              <a:pPr algn="ctr"/>
              <a:r>
                <a:rPr lang="en-US" sz="1600" b="1" dirty="0">
                  <a:solidFill>
                    <a:schemeClr val="tx2">
                      <a:lumMod val="75000"/>
                    </a:schemeClr>
                  </a:solidFill>
                  <a:latin typeface="Arial"/>
                  <a:cs typeface="Arial"/>
                </a:rPr>
                <a:t>Use Case 4:</a:t>
              </a:r>
              <a:br>
                <a:rPr lang="en-US" sz="1600" b="1" dirty="0">
                  <a:solidFill>
                    <a:schemeClr val="tx2">
                      <a:lumMod val="75000"/>
                    </a:schemeClr>
                  </a:solidFill>
                  <a:latin typeface="Arial"/>
                  <a:cs typeface="Arial"/>
                </a:rPr>
              </a:br>
              <a:r>
                <a:rPr lang="en-US" sz="1400" b="1" dirty="0">
                  <a:solidFill>
                    <a:schemeClr val="tx2">
                      <a:lumMod val="75000"/>
                    </a:schemeClr>
                  </a:solidFill>
                  <a:latin typeface="Arial"/>
                  <a:cs typeface="Arial"/>
                </a:rPr>
                <a:t>Search Research </a:t>
              </a:r>
              <a:endParaRPr lang="en-US" sz="1400" b="1" dirty="0">
                <a:solidFill>
                  <a:schemeClr val="tx2">
                    <a:lumMod val="75000"/>
                  </a:schemeClr>
                </a:solidFill>
                <a:latin typeface="Arial"/>
                <a:ea typeface="Calibri"/>
                <a:cs typeface="Calibri"/>
              </a:endParaRPr>
            </a:p>
          </p:txBody>
        </p:sp>
        <p:sp>
          <p:nvSpPr>
            <p:cNvPr id="20" name="List">
              <a:extLst>
                <a:ext uri="{FF2B5EF4-FFF2-40B4-BE49-F238E27FC236}">
                  <a16:creationId xmlns:a16="http://schemas.microsoft.com/office/drawing/2014/main" id="{61F8F566-B436-F96F-1FBE-D843FE1FED65}"/>
                </a:ext>
              </a:extLst>
            </p:cNvPr>
            <p:cNvSpPr txBox="1"/>
            <p:nvPr/>
          </p:nvSpPr>
          <p:spPr>
            <a:xfrm>
              <a:off x="4639507" y="3336266"/>
              <a:ext cx="2912976" cy="2136036"/>
            </a:xfrm>
            <a:prstGeom prst="rect">
              <a:avLst/>
            </a:prstGeom>
            <a:noFill/>
          </p:spPr>
          <p:txBody>
            <a:bodyPr wrap="square" lIns="91440" tIns="45720" rIns="91440" bIns="45720" anchor="t">
              <a:spAutoFit/>
            </a:bodyPr>
            <a:lstStyle/>
            <a:p>
              <a:pPr>
                <a:lnSpc>
                  <a:spcPct val="90000"/>
                </a:lnSpc>
              </a:pP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Users enter search criteria</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System filters database</a:t>
              </a:r>
              <a:br>
                <a:rPr lang="en-US" b="1" dirty="0">
                  <a:solidFill>
                    <a:schemeClr val="accent6"/>
                  </a:solidFill>
                  <a:latin typeface="Calibri"/>
                  <a:ea typeface="Calibri"/>
                  <a:cs typeface="Arial"/>
                </a:rPr>
              </a:br>
              <a:endParaRPr lang="en-US" b="1" dirty="0">
                <a:solidFill>
                  <a:schemeClr val="accent6"/>
                </a:solidFill>
                <a:latin typeface="Calibri"/>
                <a:ea typeface="Calibri"/>
                <a:cs typeface="Arial"/>
              </a:endParaRPr>
            </a:p>
            <a:p>
              <a:pPr marL="342900" indent="-342900">
                <a:lnSpc>
                  <a:spcPct val="90000"/>
                </a:lnSpc>
                <a:buFont typeface="+mj-lt"/>
                <a:buAutoNum type="arabicPeriod"/>
              </a:pPr>
              <a:r>
                <a:rPr lang="en-US" b="1" dirty="0">
                  <a:solidFill>
                    <a:schemeClr val="accent6"/>
                  </a:solidFill>
                  <a:latin typeface="Calibri"/>
                  <a:ea typeface="Calibri"/>
                  <a:cs typeface="Arial"/>
                </a:rPr>
                <a:t>Relevant results displayed</a:t>
              </a: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grpSp>
        <p:nvGrpSpPr>
          <p:cNvPr id="22" name="Group 21">
            <a:extLst>
              <a:ext uri="{FF2B5EF4-FFF2-40B4-BE49-F238E27FC236}">
                <a16:creationId xmlns:a16="http://schemas.microsoft.com/office/drawing/2014/main" id="{29942E44-90F3-6193-5C65-ECCCA854BE9A}"/>
              </a:ext>
              <a:ext uri="{C183D7F6-B498-43B3-948B-1728B52AA6E4}">
                <adec:decorative xmlns:adec="http://schemas.microsoft.com/office/drawing/2017/decorative" val="1"/>
              </a:ext>
            </a:extLst>
          </p:cNvPr>
          <p:cNvGrpSpPr/>
          <p:nvPr/>
        </p:nvGrpSpPr>
        <p:grpSpPr>
          <a:xfrm>
            <a:off x="3223680" y="1668789"/>
            <a:ext cx="2586146" cy="4165203"/>
            <a:chOff x="4377038" y="2507685"/>
            <a:chExt cx="3424310" cy="3330194"/>
          </a:xfrm>
        </p:grpSpPr>
        <p:sp>
          <p:nvSpPr>
            <p:cNvPr id="24" name="Artifact">
              <a:extLst>
                <a:ext uri="{FF2B5EF4-FFF2-40B4-BE49-F238E27FC236}">
                  <a16:creationId xmlns:a16="http://schemas.microsoft.com/office/drawing/2014/main" id="{7268B537-FBC5-6D0D-C15F-346957192723}"/>
                </a:ext>
                <a:ext uri="{C183D7F6-B498-43B3-948B-1728B52AA6E4}">
                  <adec:decorative xmlns:adec="http://schemas.microsoft.com/office/drawing/2017/decorative" val="1"/>
                </a:ext>
              </a:extLst>
            </p:cNvPr>
            <p:cNvSpPr/>
            <p:nvPr/>
          </p:nvSpPr>
          <p:spPr>
            <a:xfrm rot="10800000">
              <a:off x="4390635" y="2629302"/>
              <a:ext cx="3410713" cy="3208577"/>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3466"/>
                  </a:solidFill>
                </a:ln>
                <a:solidFill>
                  <a:srgbClr val="002455"/>
                </a:solidFill>
              </a:endParaRPr>
            </a:p>
          </p:txBody>
        </p:sp>
        <p:sp>
          <p:nvSpPr>
            <p:cNvPr id="25" name="Artifact">
              <a:extLst>
                <a:ext uri="{FF2B5EF4-FFF2-40B4-BE49-F238E27FC236}">
                  <a16:creationId xmlns:a16="http://schemas.microsoft.com/office/drawing/2014/main" id="{A56D2337-9799-7E96-703B-D2D5D484CE30}"/>
                </a:ext>
                <a:ext uri="{C183D7F6-B498-43B3-948B-1728B52AA6E4}">
                  <adec:decorative xmlns:adec="http://schemas.microsoft.com/office/drawing/2017/decorative" val="1"/>
                </a:ext>
              </a:extLst>
            </p:cNvPr>
            <p:cNvSpPr/>
            <p:nvPr/>
          </p:nvSpPr>
          <p:spPr>
            <a:xfrm rot="10800000">
              <a:off x="4377038" y="2507685"/>
              <a:ext cx="3410713" cy="67230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26" name="H2">
              <a:extLst>
                <a:ext uri="{FF2B5EF4-FFF2-40B4-BE49-F238E27FC236}">
                  <a16:creationId xmlns:a16="http://schemas.microsoft.com/office/drawing/2014/main" id="{127708DE-796A-127B-E9D3-264303A45090}"/>
                </a:ext>
              </a:extLst>
            </p:cNvPr>
            <p:cNvSpPr txBox="1"/>
            <p:nvPr/>
          </p:nvSpPr>
          <p:spPr>
            <a:xfrm>
              <a:off x="4383173" y="2632934"/>
              <a:ext cx="3410712" cy="442937"/>
            </a:xfrm>
            <a:prstGeom prst="rect">
              <a:avLst/>
            </a:prstGeom>
            <a:solidFill>
              <a:schemeClr val="accent5"/>
            </a:solidFill>
          </p:spPr>
          <p:txBody>
            <a:bodyPr wrap="square" lIns="91440" tIns="45720" rIns="91440" bIns="45720" anchor="t">
              <a:spAutoFit/>
            </a:bodyPr>
            <a:lstStyle/>
            <a:p>
              <a:pPr algn="ctr"/>
              <a:r>
                <a:rPr lang="en-US" sz="1600" b="1" dirty="0">
                  <a:solidFill>
                    <a:schemeClr val="tx2">
                      <a:lumMod val="75000"/>
                    </a:schemeClr>
                  </a:solidFill>
                  <a:latin typeface="Arial"/>
                  <a:cs typeface="Arial"/>
                </a:rPr>
                <a:t>Use Case 2:</a:t>
              </a:r>
              <a:br>
                <a:rPr lang="en-US" sz="1600" b="1" dirty="0">
                  <a:solidFill>
                    <a:schemeClr val="tx2">
                      <a:lumMod val="75000"/>
                    </a:schemeClr>
                  </a:solidFill>
                  <a:latin typeface="Arial"/>
                  <a:cs typeface="Arial"/>
                </a:rPr>
              </a:br>
              <a:r>
                <a:rPr lang="en-US" sz="1400" b="1" dirty="0">
                  <a:solidFill>
                    <a:schemeClr val="tx2">
                      <a:lumMod val="75000"/>
                    </a:schemeClr>
                  </a:solidFill>
                  <a:latin typeface="Arial"/>
                  <a:cs typeface="Arial"/>
                </a:rPr>
                <a:t>Approve/Reject Research </a:t>
              </a:r>
            </a:p>
          </p:txBody>
        </p:sp>
        <p:sp>
          <p:nvSpPr>
            <p:cNvPr id="27" name="List">
              <a:extLst>
                <a:ext uri="{FF2B5EF4-FFF2-40B4-BE49-F238E27FC236}">
                  <a16:creationId xmlns:a16="http://schemas.microsoft.com/office/drawing/2014/main" id="{6CD0DE61-3358-FA23-6950-20727B02C59C}"/>
                </a:ext>
              </a:extLst>
            </p:cNvPr>
            <p:cNvSpPr txBox="1"/>
            <p:nvPr/>
          </p:nvSpPr>
          <p:spPr>
            <a:xfrm>
              <a:off x="4395002" y="3345864"/>
              <a:ext cx="3398883" cy="2128555"/>
            </a:xfrm>
            <a:prstGeom prst="rect">
              <a:avLst/>
            </a:prstGeom>
            <a:noFill/>
          </p:spPr>
          <p:txBody>
            <a:bodyPr wrap="square" lIns="91440" tIns="45720" rIns="91440" bIns="45720" anchor="t">
              <a:spAutoFit/>
            </a:bodyPr>
            <a:lstStyle/>
            <a:p>
              <a:pPr>
                <a:lnSpc>
                  <a:spcPct val="90000"/>
                </a:lnSpc>
              </a:pPr>
              <a:endParaRPr lang="en-US" b="1" dirty="0">
                <a:solidFill>
                  <a:schemeClr val="accent5"/>
                </a:solidFill>
                <a:latin typeface="Calibri"/>
                <a:ea typeface="Calibri"/>
                <a:cs typeface="Arial"/>
              </a:endParaRPr>
            </a:p>
            <a:p>
              <a:pPr marL="342900" indent="-342900">
                <a:lnSpc>
                  <a:spcPct val="90000"/>
                </a:lnSpc>
                <a:buFont typeface="+mj-lt"/>
                <a:buAutoNum type="arabicPeriod"/>
              </a:pPr>
              <a:r>
                <a:rPr lang="en-US" b="1" dirty="0">
                  <a:solidFill>
                    <a:schemeClr val="accent5"/>
                  </a:solidFill>
                  <a:latin typeface="Calibri"/>
                  <a:ea typeface="Calibri"/>
                  <a:cs typeface="Arial"/>
                </a:rPr>
                <a:t>Admin reviews submission details</a:t>
              </a:r>
              <a:br>
                <a:rPr lang="en-US" b="1" dirty="0">
                  <a:solidFill>
                    <a:schemeClr val="accent5"/>
                  </a:solidFill>
                  <a:latin typeface="Calibri"/>
                  <a:ea typeface="Calibri"/>
                  <a:cs typeface="Arial"/>
                </a:rPr>
              </a:br>
              <a:endParaRPr lang="en-US" b="1" dirty="0">
                <a:solidFill>
                  <a:schemeClr val="accent5"/>
                </a:solidFill>
                <a:latin typeface="Calibri"/>
                <a:ea typeface="Calibri"/>
                <a:cs typeface="Arial"/>
              </a:endParaRPr>
            </a:p>
            <a:p>
              <a:pPr marL="342900" indent="-342900">
                <a:lnSpc>
                  <a:spcPct val="90000"/>
                </a:lnSpc>
                <a:buFont typeface="+mj-lt"/>
                <a:buAutoNum type="arabicPeriod"/>
              </a:pPr>
              <a:r>
                <a:rPr lang="en-US" b="1" dirty="0">
                  <a:solidFill>
                    <a:schemeClr val="accent5"/>
                  </a:solidFill>
                  <a:latin typeface="Calibri"/>
                  <a:ea typeface="Calibri"/>
                  <a:cs typeface="Arial"/>
                </a:rPr>
                <a:t>Decision made on appropriateness</a:t>
              </a:r>
              <a:br>
                <a:rPr lang="en-US" b="1" dirty="0">
                  <a:solidFill>
                    <a:schemeClr val="accent5"/>
                  </a:solidFill>
                  <a:latin typeface="Calibri"/>
                  <a:ea typeface="Calibri"/>
                  <a:cs typeface="Arial"/>
                </a:rPr>
              </a:br>
              <a:endParaRPr lang="en-US" b="1" dirty="0">
                <a:solidFill>
                  <a:schemeClr val="accent5"/>
                </a:solidFill>
                <a:latin typeface="Calibri"/>
                <a:ea typeface="Calibri"/>
                <a:cs typeface="Arial"/>
              </a:endParaRPr>
            </a:p>
            <a:p>
              <a:pPr marL="342900" indent="-342900">
                <a:lnSpc>
                  <a:spcPct val="90000"/>
                </a:lnSpc>
                <a:buFont typeface="+mj-lt"/>
                <a:buAutoNum type="arabicPeriod"/>
              </a:pPr>
              <a:r>
                <a:rPr lang="en-US" b="1" dirty="0">
                  <a:solidFill>
                    <a:schemeClr val="accent5"/>
                  </a:solidFill>
                  <a:latin typeface="Calibri"/>
                  <a:ea typeface="Calibri"/>
                  <a:cs typeface="Arial"/>
                </a:rPr>
                <a:t>Notification sent to faculty</a:t>
              </a: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grpSp>
        <p:nvGrpSpPr>
          <p:cNvPr id="29" name="Group 28">
            <a:extLst>
              <a:ext uri="{FF2B5EF4-FFF2-40B4-BE49-F238E27FC236}">
                <a16:creationId xmlns:a16="http://schemas.microsoft.com/office/drawing/2014/main" id="{BAFD3A4A-866F-03FF-0FEB-CA5B02C0E008}"/>
              </a:ext>
              <a:ext uri="{C183D7F6-B498-43B3-948B-1728B52AA6E4}">
                <adec:decorative xmlns:adec="http://schemas.microsoft.com/office/drawing/2017/decorative" val="1"/>
              </a:ext>
            </a:extLst>
          </p:cNvPr>
          <p:cNvGrpSpPr/>
          <p:nvPr/>
        </p:nvGrpSpPr>
        <p:grpSpPr>
          <a:xfrm>
            <a:off x="559666" y="1668788"/>
            <a:ext cx="2537342" cy="4165204"/>
            <a:chOff x="4390638" y="2507685"/>
            <a:chExt cx="3410717" cy="3357855"/>
          </a:xfrm>
        </p:grpSpPr>
        <p:sp>
          <p:nvSpPr>
            <p:cNvPr id="31" name="Artifact">
              <a:extLst>
                <a:ext uri="{FF2B5EF4-FFF2-40B4-BE49-F238E27FC236}">
                  <a16:creationId xmlns:a16="http://schemas.microsoft.com/office/drawing/2014/main" id="{206A0B06-B1E3-7B28-B9D2-5B8F644364FA}"/>
                </a:ext>
                <a:ext uri="{C183D7F6-B498-43B3-948B-1728B52AA6E4}">
                  <adec:decorative xmlns:adec="http://schemas.microsoft.com/office/drawing/2017/decorative" val="1"/>
                </a:ext>
              </a:extLst>
            </p:cNvPr>
            <p:cNvSpPr/>
            <p:nvPr/>
          </p:nvSpPr>
          <p:spPr>
            <a:xfrm rot="10800000">
              <a:off x="4390638" y="2629302"/>
              <a:ext cx="3410713" cy="3236238"/>
            </a:xfrm>
            <a:prstGeom prst="rect">
              <a:avLst/>
            </a:prstGeom>
            <a:solidFill>
              <a:schemeClr val="bg2"/>
            </a:solidFill>
            <a:ln>
              <a:noFill/>
            </a:ln>
            <a:effectLst>
              <a:outerShdw blurRad="635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2" name="Artifact">
              <a:extLst>
                <a:ext uri="{FF2B5EF4-FFF2-40B4-BE49-F238E27FC236}">
                  <a16:creationId xmlns:a16="http://schemas.microsoft.com/office/drawing/2014/main" id="{2A19E4C0-5D7E-72CC-5147-27EE96AE1B52}"/>
                </a:ext>
                <a:ext uri="{C183D7F6-B498-43B3-948B-1728B52AA6E4}">
                  <adec:decorative xmlns:adec="http://schemas.microsoft.com/office/drawing/2017/decorative" val="1"/>
                </a:ext>
              </a:extLst>
            </p:cNvPr>
            <p:cNvSpPr/>
            <p:nvPr/>
          </p:nvSpPr>
          <p:spPr>
            <a:xfrm rot="10800000">
              <a:off x="4390642" y="2507685"/>
              <a:ext cx="3410713" cy="6723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3466"/>
                  </a:solidFill>
                </a:ln>
                <a:solidFill>
                  <a:srgbClr val="002455"/>
                </a:solidFill>
              </a:endParaRPr>
            </a:p>
          </p:txBody>
        </p:sp>
        <p:sp>
          <p:nvSpPr>
            <p:cNvPr id="33" name="H2">
              <a:extLst>
                <a:ext uri="{FF2B5EF4-FFF2-40B4-BE49-F238E27FC236}">
                  <a16:creationId xmlns:a16="http://schemas.microsoft.com/office/drawing/2014/main" id="{7C9E6A75-E24C-07ED-4DA2-B3DCBAEE0BED}"/>
                </a:ext>
              </a:extLst>
            </p:cNvPr>
            <p:cNvSpPr txBox="1"/>
            <p:nvPr/>
          </p:nvSpPr>
          <p:spPr>
            <a:xfrm>
              <a:off x="4558056" y="2659170"/>
              <a:ext cx="2912975" cy="446616"/>
            </a:xfrm>
            <a:prstGeom prst="rect">
              <a:avLst/>
            </a:prstGeom>
            <a:solidFill>
              <a:schemeClr val="accent1"/>
            </a:solidFill>
          </p:spPr>
          <p:txBody>
            <a:bodyPr wrap="square" lIns="91440" tIns="45720" rIns="91440" bIns="45720" anchor="t">
              <a:spAutoFit/>
            </a:bodyPr>
            <a:lstStyle/>
            <a:p>
              <a:pPr algn="ctr"/>
              <a:r>
                <a:rPr lang="en-US" sz="1600" b="1" dirty="0">
                  <a:solidFill>
                    <a:schemeClr val="bg1"/>
                  </a:solidFill>
                  <a:latin typeface="Arial"/>
                  <a:cs typeface="Arial"/>
                </a:rPr>
                <a:t>Use Case 1:</a:t>
              </a:r>
              <a:br>
                <a:rPr lang="en-US" sz="1600" b="1" dirty="0">
                  <a:solidFill>
                    <a:schemeClr val="bg1"/>
                  </a:solidFill>
                  <a:latin typeface="Arial"/>
                  <a:cs typeface="Arial"/>
                </a:rPr>
              </a:br>
              <a:r>
                <a:rPr lang="en-US" sz="1400" b="1" dirty="0">
                  <a:solidFill>
                    <a:schemeClr val="bg1"/>
                  </a:solidFill>
                  <a:latin typeface="Arial"/>
                  <a:cs typeface="Arial"/>
                </a:rPr>
                <a:t>Submit Research </a:t>
              </a:r>
              <a:endParaRPr lang="en-US" sz="1400" dirty="0">
                <a:solidFill>
                  <a:schemeClr val="bg1"/>
                </a:solidFill>
                <a:latin typeface="Arial"/>
                <a:ea typeface="Calibri"/>
                <a:cs typeface="Calibri"/>
              </a:endParaRPr>
            </a:p>
          </p:txBody>
        </p:sp>
        <p:sp>
          <p:nvSpPr>
            <p:cNvPr id="34" name="List">
              <a:extLst>
                <a:ext uri="{FF2B5EF4-FFF2-40B4-BE49-F238E27FC236}">
                  <a16:creationId xmlns:a16="http://schemas.microsoft.com/office/drawing/2014/main" id="{03654A24-CEB1-8CD7-8B7F-4BD99051A7E8}"/>
                </a:ext>
              </a:extLst>
            </p:cNvPr>
            <p:cNvSpPr txBox="1"/>
            <p:nvPr/>
          </p:nvSpPr>
          <p:spPr>
            <a:xfrm>
              <a:off x="4426691" y="3361897"/>
              <a:ext cx="3335504" cy="2146235"/>
            </a:xfrm>
            <a:prstGeom prst="rect">
              <a:avLst/>
            </a:prstGeom>
            <a:noFill/>
          </p:spPr>
          <p:txBody>
            <a:bodyPr wrap="square" lIns="91440" tIns="45720" rIns="91440" bIns="45720" anchor="t">
              <a:spAutoFit/>
            </a:bodyPr>
            <a:lstStyle/>
            <a:p>
              <a:pPr>
                <a:lnSpc>
                  <a:spcPct val="90000"/>
                </a:lnSpc>
              </a:pPr>
              <a:endParaRPr lang="en-US" b="1" dirty="0">
                <a:solidFill>
                  <a:schemeClr val="accent1"/>
                </a:solidFill>
                <a:latin typeface="Calibri"/>
                <a:ea typeface="Calibri"/>
                <a:cs typeface="Arial"/>
              </a:endParaRPr>
            </a:p>
            <a:p>
              <a:pPr marL="342900" indent="-342900">
                <a:lnSpc>
                  <a:spcPct val="90000"/>
                </a:lnSpc>
                <a:buFont typeface="+mj-lt"/>
                <a:buAutoNum type="arabicPeriod"/>
              </a:pPr>
              <a:r>
                <a:rPr lang="en-US" b="1" dirty="0">
                  <a:solidFill>
                    <a:schemeClr val="accent1"/>
                  </a:solidFill>
                  <a:latin typeface="Calibri"/>
                  <a:ea typeface="Calibri"/>
                  <a:cs typeface="Arial"/>
                </a:rPr>
                <a:t>Faculty uploads files and metadata</a:t>
              </a:r>
              <a:br>
                <a:rPr lang="en-US" b="1" dirty="0">
                  <a:solidFill>
                    <a:schemeClr val="accent1"/>
                  </a:solidFill>
                  <a:latin typeface="Calibri"/>
                  <a:ea typeface="Calibri"/>
                  <a:cs typeface="Arial"/>
                </a:rPr>
              </a:br>
              <a:endParaRPr lang="en-US" b="1" dirty="0">
                <a:solidFill>
                  <a:schemeClr val="accent1"/>
                </a:solidFill>
                <a:latin typeface="Calibri"/>
                <a:ea typeface="Calibri"/>
                <a:cs typeface="Arial"/>
              </a:endParaRPr>
            </a:p>
            <a:p>
              <a:pPr marL="342900" indent="-342900">
                <a:lnSpc>
                  <a:spcPct val="90000"/>
                </a:lnSpc>
                <a:buFont typeface="+mj-lt"/>
                <a:buAutoNum type="arabicPeriod"/>
              </a:pPr>
              <a:r>
                <a:rPr lang="en-US" b="1" dirty="0">
                  <a:solidFill>
                    <a:schemeClr val="accent1"/>
                  </a:solidFill>
                  <a:latin typeface="Calibri"/>
                  <a:ea typeface="Calibri"/>
                  <a:cs typeface="Arial"/>
                </a:rPr>
                <a:t>System validates submission</a:t>
              </a:r>
              <a:br>
                <a:rPr lang="en-US" b="1" dirty="0">
                  <a:solidFill>
                    <a:schemeClr val="accent1"/>
                  </a:solidFill>
                  <a:latin typeface="Calibri"/>
                  <a:ea typeface="Calibri"/>
                  <a:cs typeface="Arial"/>
                </a:rPr>
              </a:br>
              <a:endParaRPr lang="en-US" b="1" dirty="0">
                <a:solidFill>
                  <a:schemeClr val="accent1"/>
                </a:solidFill>
                <a:latin typeface="Calibri"/>
                <a:ea typeface="Calibri"/>
                <a:cs typeface="Arial"/>
              </a:endParaRPr>
            </a:p>
            <a:p>
              <a:pPr marL="342900" indent="-342900">
                <a:lnSpc>
                  <a:spcPct val="90000"/>
                </a:lnSpc>
                <a:buFont typeface="+mj-lt"/>
                <a:buAutoNum type="arabicPeriod"/>
              </a:pPr>
              <a:r>
                <a:rPr lang="en-US" b="1" dirty="0">
                  <a:solidFill>
                    <a:schemeClr val="accent1"/>
                  </a:solidFill>
                  <a:latin typeface="Calibri"/>
                  <a:ea typeface="Calibri"/>
                  <a:cs typeface="Arial"/>
                </a:rPr>
                <a:t>Content enters the review queue</a:t>
              </a:r>
            </a:p>
            <a:p>
              <a:pPr marL="285750" indent="-285750">
                <a:lnSpc>
                  <a:spcPct val="90000"/>
                </a:lnSpc>
                <a:spcBef>
                  <a:spcPts val="600"/>
                </a:spcBef>
                <a:buFont typeface="Arial" panose="020B0604020202020204" pitchFamily="34" charset="0"/>
                <a:buChar char="•"/>
              </a:pPr>
              <a:endParaRPr lang="en-US" dirty="0">
                <a:solidFill>
                  <a:srgbClr val="002455"/>
                </a:solidFill>
                <a:latin typeface="Arial"/>
                <a:ea typeface="+mj-ea"/>
                <a:cs typeface="Arial"/>
              </a:endParaRPr>
            </a:p>
          </p:txBody>
        </p:sp>
      </p:grpSp>
    </p:spTree>
    <p:extLst>
      <p:ext uri="{BB962C8B-B14F-4D97-AF65-F5344CB8AC3E}">
        <p14:creationId xmlns:p14="http://schemas.microsoft.com/office/powerpoint/2010/main" val="221885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9D427-D042-96D9-93B1-0CB3D87A204E}"/>
            </a:ext>
          </a:extLst>
        </p:cNvPr>
        <p:cNvGrpSpPr/>
        <p:nvPr/>
      </p:nvGrpSpPr>
      <p:grpSpPr>
        <a:xfrm>
          <a:off x="0" y="0"/>
          <a:ext cx="0" cy="0"/>
          <a:chOff x="0" y="0"/>
          <a:chExt cx="0" cy="0"/>
        </a:xfrm>
      </p:grpSpPr>
      <p:sp>
        <p:nvSpPr>
          <p:cNvPr id="6" name="Artifact">
            <a:extLst>
              <a:ext uri="{FF2B5EF4-FFF2-40B4-BE49-F238E27FC236}">
                <a16:creationId xmlns:a16="http://schemas.microsoft.com/office/drawing/2014/main" id="{D846EFDE-C11C-0101-AFD3-39441D728C69}"/>
              </a:ext>
              <a:ext uri="{C183D7F6-B498-43B3-948B-1728B52AA6E4}">
                <adec:decorative xmlns:adec="http://schemas.microsoft.com/office/drawing/2017/decorative" val="1"/>
              </a:ext>
            </a:extLst>
          </p:cNvPr>
          <p:cNvSpPr/>
          <p:nvPr/>
        </p:nvSpPr>
        <p:spPr>
          <a:xfrm>
            <a:off x="-12146" y="0"/>
            <a:ext cx="12204146" cy="1455821"/>
          </a:xfrm>
          <a:prstGeom prst="rect">
            <a:avLst/>
          </a:prstGeom>
          <a:gradFill flip="none" rotWithShape="1">
            <a:gsLst>
              <a:gs pos="10000">
                <a:srgbClr val="172140"/>
              </a:gs>
              <a:gs pos="100000">
                <a:srgbClr val="0066B3"/>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3" name="H1">
            <a:extLst>
              <a:ext uri="{FF2B5EF4-FFF2-40B4-BE49-F238E27FC236}">
                <a16:creationId xmlns:a16="http://schemas.microsoft.com/office/drawing/2014/main" id="{060F0D6B-8117-DF3C-E5EB-15FAB9007F04}"/>
              </a:ext>
            </a:extLst>
          </p:cNvPr>
          <p:cNvSpPr>
            <a:spLocks noGrp="1"/>
          </p:cNvSpPr>
          <p:nvPr>
            <p:ph type="title"/>
          </p:nvPr>
        </p:nvSpPr>
        <p:spPr>
          <a:xfrm>
            <a:off x="844273" y="82712"/>
            <a:ext cx="10515600" cy="1325563"/>
          </a:xfrm>
        </p:spPr>
        <p:txBody>
          <a:bodyPr>
            <a:normAutofit/>
          </a:bodyPr>
          <a:lstStyle/>
          <a:p>
            <a:r>
              <a:rPr lang="en-US" b="1" dirty="0">
                <a:solidFill>
                  <a:srgbClr val="FAC01A"/>
                </a:solidFill>
                <a:latin typeface="Arial"/>
                <a:cs typeface="Arial"/>
              </a:rPr>
              <a:t>System Architecture:</a:t>
            </a:r>
            <a:br>
              <a:rPr lang="en-US" b="1" dirty="0">
                <a:solidFill>
                  <a:srgbClr val="FAC01A"/>
                </a:solidFill>
                <a:latin typeface="Arial"/>
                <a:cs typeface="Arial"/>
              </a:rPr>
            </a:br>
            <a:r>
              <a:rPr lang="en-US" sz="3600" b="1" dirty="0">
                <a:solidFill>
                  <a:srgbClr val="FAC01A"/>
                </a:solidFill>
                <a:latin typeface="Arial"/>
                <a:cs typeface="Arial"/>
              </a:rPr>
              <a:t>Class Diagram (UML)</a:t>
            </a:r>
            <a:endParaRPr lang="en-US" sz="3600" dirty="0">
              <a:ea typeface="Calibri Light"/>
              <a:cs typeface="Calibri Light"/>
            </a:endParaRPr>
          </a:p>
        </p:txBody>
      </p:sp>
      <p:sp>
        <p:nvSpPr>
          <p:cNvPr id="9" name="Photo (delete after photo placed)">
            <a:extLst>
              <a:ext uri="{FF2B5EF4-FFF2-40B4-BE49-F238E27FC236}">
                <a16:creationId xmlns:a16="http://schemas.microsoft.com/office/drawing/2014/main" id="{6C7B5E49-C5BA-BCE5-0AF6-11F05852D8C3}"/>
              </a:ext>
            </a:extLst>
          </p:cNvPr>
          <p:cNvSpPr txBox="1"/>
          <p:nvPr/>
        </p:nvSpPr>
        <p:spPr>
          <a:xfrm>
            <a:off x="5555531" y="3890126"/>
            <a:ext cx="1092158" cy="400110"/>
          </a:xfrm>
          <a:prstGeom prst="rect">
            <a:avLst/>
          </a:prstGeom>
          <a:noFill/>
        </p:spPr>
        <p:txBody>
          <a:bodyPr wrap="none" rtlCol="0">
            <a:spAutoFit/>
          </a:bodyPr>
          <a:lstStyle/>
          <a:p>
            <a:r>
              <a:rPr lang="en-US" sz="2000" dirty="0">
                <a:solidFill>
                  <a:schemeClr val="bg1"/>
                </a:solidFill>
                <a:latin typeface="Arial" panose="020B0604020202020204" pitchFamily="34" charset="0"/>
                <a:cs typeface="Arial" panose="020B0604020202020204" pitchFamily="34" charset="0"/>
              </a:rPr>
              <a:t>PHOTO</a:t>
            </a:r>
          </a:p>
        </p:txBody>
      </p:sp>
      <p:pic>
        <p:nvPicPr>
          <p:cNvPr id="2" name="Graphic 1" descr="UML Class Diagram">
            <a:extLst>
              <a:ext uri="{FF2B5EF4-FFF2-40B4-BE49-F238E27FC236}">
                <a16:creationId xmlns:a16="http://schemas.microsoft.com/office/drawing/2014/main" id="{31ABB997-DA18-C0D1-968D-A664B89F4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595" y="1463369"/>
            <a:ext cx="11628771" cy="5311920"/>
          </a:xfrm>
          <a:prstGeom prst="rect">
            <a:avLst/>
          </a:prstGeom>
        </p:spPr>
      </p:pic>
    </p:spTree>
    <p:extLst>
      <p:ext uri="{BB962C8B-B14F-4D97-AF65-F5344CB8AC3E}">
        <p14:creationId xmlns:p14="http://schemas.microsoft.com/office/powerpoint/2010/main" val="1785431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strVal val="#ppt_w*0.70"/>
                                          </p:val>
                                        </p:tav>
                                        <p:tav tm="100000">
                                          <p:val>
                                            <p:strVal val="#ppt_w"/>
                                          </p:val>
                                        </p:tav>
                                      </p:tavLst>
                                    </p:anim>
                                    <p:anim calcmode="lin" valueType="num">
                                      <p:cBhvr>
                                        <p:cTn id="8" dur="2000" fill="hold"/>
                                        <p:tgtEl>
                                          <p:spTgt spid="2"/>
                                        </p:tgtEl>
                                        <p:attrNameLst>
                                          <p:attrName>ppt_h</p:attrName>
                                        </p:attrNameLst>
                                      </p:cBhvr>
                                      <p:tavLst>
                                        <p:tav tm="0">
                                          <p:val>
                                            <p:strVal val="#ppt_h"/>
                                          </p:val>
                                        </p:tav>
                                        <p:tav tm="100000">
                                          <p:val>
                                            <p:strVal val="#ppt_h"/>
                                          </p:val>
                                        </p:tav>
                                      </p:tavLst>
                                    </p:anim>
                                    <p:animEffect transition="in" filter="fade">
                                      <p:cBhvr>
                                        <p:cTn id="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a:extLst>
            <a:ext uri="{FF2B5EF4-FFF2-40B4-BE49-F238E27FC236}">
              <a16:creationId xmlns:a16="http://schemas.microsoft.com/office/drawing/2014/main" id="{6C710DB2-E2AC-5FCC-0AA1-8CC955FC9044}"/>
            </a:ext>
          </a:extLst>
        </p:cNvPr>
        <p:cNvGrpSpPr/>
        <p:nvPr/>
      </p:nvGrpSpPr>
      <p:grpSpPr>
        <a:xfrm>
          <a:off x="0" y="0"/>
          <a:ext cx="0" cy="0"/>
          <a:chOff x="0" y="0"/>
          <a:chExt cx="0" cy="0"/>
        </a:xfrm>
      </p:grpSpPr>
      <p:pic>
        <p:nvPicPr>
          <p:cNvPr id="7" name="Artifact">
            <a:extLst>
              <a:ext uri="{FF2B5EF4-FFF2-40B4-BE49-F238E27FC236}">
                <a16:creationId xmlns:a16="http://schemas.microsoft.com/office/drawing/2014/main" id="{9ECCB217-8BCA-49FD-C665-B066DF2D2F8D}"/>
              </a:ext>
              <a:ext uri="{C183D7F6-B498-43B3-948B-1728B52AA6E4}">
                <adec:decorative xmlns:adec="http://schemas.microsoft.com/office/drawing/2017/decorative" val="1"/>
              </a:ext>
            </a:extLst>
          </p:cNvPr>
          <p:cNvPicPr>
            <a:picLocks noChangeAspect="1"/>
          </p:cNvPicPr>
          <p:nvPr/>
        </p:nvPicPr>
        <p:blipFill rotWithShape="1">
          <a:blip r:embed="rId3"/>
          <a:srcRect t="9999" r="2543" b="7856"/>
          <a:stretch/>
        </p:blipFill>
        <p:spPr>
          <a:xfrm>
            <a:off x="0" y="0"/>
            <a:ext cx="12192000" cy="6857999"/>
          </a:xfrm>
          <a:prstGeom prst="rect">
            <a:avLst/>
          </a:prstGeom>
        </p:spPr>
      </p:pic>
      <p:sp>
        <p:nvSpPr>
          <p:cNvPr id="8" name="Artifact">
            <a:extLst>
              <a:ext uri="{FF2B5EF4-FFF2-40B4-BE49-F238E27FC236}">
                <a16:creationId xmlns:a16="http://schemas.microsoft.com/office/drawing/2014/main" id="{82053A7A-B9C1-A0F6-6C8C-313794AD1871}"/>
              </a:ext>
              <a:ext uri="{C183D7F6-B498-43B3-948B-1728B52AA6E4}">
                <adec:decorative xmlns:adec="http://schemas.microsoft.com/office/drawing/2017/decorative" val="1"/>
              </a:ext>
            </a:extLst>
          </p:cNvPr>
          <p:cNvSpPr/>
          <p:nvPr/>
        </p:nvSpPr>
        <p:spPr>
          <a:xfrm>
            <a:off x="0" y="1"/>
            <a:ext cx="12192000" cy="6857999"/>
          </a:xfrm>
          <a:prstGeom prst="rect">
            <a:avLst/>
          </a:prstGeom>
          <a:gradFill flip="none" rotWithShape="1">
            <a:gsLst>
              <a:gs pos="0">
                <a:srgbClr val="F47722"/>
              </a:gs>
              <a:gs pos="100000">
                <a:srgbClr val="FFD200"/>
              </a:gs>
              <a:gs pos="46000">
                <a:srgbClr val="FAC01A"/>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2" name="H1">
            <a:extLst>
              <a:ext uri="{FF2B5EF4-FFF2-40B4-BE49-F238E27FC236}">
                <a16:creationId xmlns:a16="http://schemas.microsoft.com/office/drawing/2014/main" id="{7F45D84B-E6E3-9C31-22FD-F93D61D8FCE3}"/>
              </a:ext>
            </a:extLst>
          </p:cNvPr>
          <p:cNvSpPr>
            <a:spLocks noGrp="1"/>
          </p:cNvSpPr>
          <p:nvPr>
            <p:ph type="title"/>
          </p:nvPr>
        </p:nvSpPr>
        <p:spPr>
          <a:xfrm>
            <a:off x="832126" y="2103436"/>
            <a:ext cx="10515600" cy="1325563"/>
          </a:xfrm>
        </p:spPr>
        <p:txBody>
          <a:bodyPr>
            <a:normAutofit/>
          </a:bodyPr>
          <a:lstStyle/>
          <a:p>
            <a:pPr algn="ctr"/>
            <a:r>
              <a:rPr lang="en-US" sz="6000" b="1" dirty="0">
                <a:solidFill>
                  <a:srgbClr val="172140"/>
                </a:solidFill>
                <a:latin typeface="Arial" panose="020B0604020202020204" pitchFamily="34" charset="0"/>
              </a:rPr>
              <a:t>THANK YOU!</a:t>
            </a:r>
            <a:endParaRPr lang="en-US" sz="6000" dirty="0">
              <a:solidFill>
                <a:srgbClr val="172140"/>
              </a:solidFill>
            </a:endParaRPr>
          </a:p>
        </p:txBody>
      </p:sp>
      <p:pic>
        <p:nvPicPr>
          <p:cNvPr id="4" name="Figure">
            <a:extLst>
              <a:ext uri="{FF2B5EF4-FFF2-40B4-BE49-F238E27FC236}">
                <a16:creationId xmlns:a16="http://schemas.microsoft.com/office/drawing/2014/main" id="{2380B5BF-7885-8D94-7DAD-8D23A3D05B2D}"/>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895366" y="5738045"/>
            <a:ext cx="4389120" cy="1371600"/>
          </a:xfrm>
          <a:prstGeom prst="rect">
            <a:avLst/>
          </a:prstGeom>
        </p:spPr>
      </p:pic>
      <p:sp>
        <p:nvSpPr>
          <p:cNvPr id="5" name="TextBox 4">
            <a:extLst>
              <a:ext uri="{FF2B5EF4-FFF2-40B4-BE49-F238E27FC236}">
                <a16:creationId xmlns:a16="http://schemas.microsoft.com/office/drawing/2014/main" id="{C4D7B74C-71AA-E044-7050-61AC5706F029}"/>
              </a:ext>
            </a:extLst>
          </p:cNvPr>
          <p:cNvSpPr txBox="1"/>
          <p:nvPr/>
        </p:nvSpPr>
        <p:spPr>
          <a:xfrm>
            <a:off x="-6074" y="4499414"/>
            <a:ext cx="12192000" cy="830997"/>
          </a:xfrm>
          <a:prstGeom prst="rect">
            <a:avLst/>
          </a:prstGeom>
          <a:noFill/>
        </p:spPr>
        <p:txBody>
          <a:bodyPr wrap="square" rtlCol="0">
            <a:spAutoFit/>
          </a:bodyPr>
          <a:lstStyle/>
          <a:p>
            <a:pPr algn="ctr"/>
            <a:r>
              <a:rPr lang="en-US" sz="1600" b="1" dirty="0">
                <a:solidFill>
                  <a:srgbClr val="172140"/>
                </a:solidFill>
                <a:latin typeface="Arial" panose="020B0604020202020204" pitchFamily="34" charset="0"/>
                <a:ea typeface="+mj-ea"/>
                <a:cs typeface="+mj-cs"/>
              </a:rPr>
              <a:t>Team 14: Ethan Ferguson, Jack </a:t>
            </a:r>
            <a:r>
              <a:rPr lang="en-US" sz="1600" b="1" dirty="0" err="1">
                <a:solidFill>
                  <a:srgbClr val="172140"/>
                </a:solidFill>
                <a:latin typeface="Arial" panose="020B0604020202020204" pitchFamily="34" charset="0"/>
                <a:ea typeface="+mj-ea"/>
                <a:cs typeface="+mj-cs"/>
              </a:rPr>
              <a:t>Tomlon</a:t>
            </a:r>
            <a:r>
              <a:rPr lang="en-US" sz="1600" b="1" dirty="0">
                <a:solidFill>
                  <a:srgbClr val="172140"/>
                </a:solidFill>
                <a:latin typeface="Arial" panose="020B0604020202020204" pitchFamily="34" charset="0"/>
                <a:ea typeface="+mj-ea"/>
                <a:cs typeface="+mj-cs"/>
              </a:rPr>
              <a:t>, Karl Reger, Rylan Harris-Small</a:t>
            </a:r>
            <a:br>
              <a:rPr lang="en-US" sz="1600" b="1" dirty="0">
                <a:solidFill>
                  <a:srgbClr val="172140"/>
                </a:solidFill>
                <a:latin typeface="Arial" panose="020B0604020202020204" pitchFamily="34" charset="0"/>
                <a:ea typeface="+mj-ea"/>
                <a:cs typeface="+mj-cs"/>
              </a:rPr>
            </a:br>
            <a:br>
              <a:rPr lang="en-US" sz="1600" b="1" dirty="0">
                <a:solidFill>
                  <a:srgbClr val="172140"/>
                </a:solidFill>
                <a:latin typeface="Arial" panose="020B0604020202020204" pitchFamily="34" charset="0"/>
                <a:ea typeface="+mj-ea"/>
                <a:cs typeface="+mj-cs"/>
              </a:rPr>
            </a:br>
            <a:r>
              <a:rPr lang="en-US" sz="1600" b="1" dirty="0">
                <a:solidFill>
                  <a:srgbClr val="172140"/>
                </a:solidFill>
                <a:latin typeface="Arial" panose="020B0604020202020204" pitchFamily="34" charset="0"/>
                <a:ea typeface="+mj-ea"/>
                <a:cs typeface="+mj-cs"/>
              </a:rPr>
              <a:t>Repository: </a:t>
            </a:r>
            <a:r>
              <a:rPr lang="en-US" sz="1600" b="1" u="sng" dirty="0" err="1">
                <a:solidFill>
                  <a:srgbClr val="172140"/>
                </a:solidFill>
                <a:latin typeface="Arial" panose="020B0604020202020204" pitchFamily="34" charset="0"/>
                <a:ea typeface="+mj-ea"/>
                <a:cs typeface="+mj-cs"/>
              </a:rPr>
              <a:t>github.com</a:t>
            </a:r>
            <a:r>
              <a:rPr lang="en-US" sz="1600" b="1" u="sng" dirty="0">
                <a:solidFill>
                  <a:srgbClr val="172140"/>
                </a:solidFill>
                <a:latin typeface="Arial" panose="020B0604020202020204" pitchFamily="34" charset="0"/>
                <a:ea typeface="+mj-ea"/>
                <a:cs typeface="+mj-cs"/>
              </a:rPr>
              <a:t>/</a:t>
            </a:r>
            <a:r>
              <a:rPr lang="en-US" sz="1600" b="1" u="sng" dirty="0" err="1">
                <a:solidFill>
                  <a:srgbClr val="172140"/>
                </a:solidFill>
                <a:latin typeface="Arial" panose="020B0604020202020204" pitchFamily="34" charset="0"/>
                <a:ea typeface="+mj-ea"/>
                <a:cs typeface="+mj-cs"/>
              </a:rPr>
              <a:t>Naalu</a:t>
            </a:r>
            <a:r>
              <a:rPr lang="en-US" sz="1600" b="1" u="sng" dirty="0">
                <a:solidFill>
                  <a:srgbClr val="172140"/>
                </a:solidFill>
                <a:latin typeface="Arial" panose="020B0604020202020204" pitchFamily="34" charset="0"/>
                <a:ea typeface="+mj-ea"/>
                <a:cs typeface="+mj-cs"/>
              </a:rPr>
              <a:t>/ds-senior-capstone-projects-website </a:t>
            </a:r>
          </a:p>
        </p:txBody>
      </p:sp>
    </p:spTree>
    <p:extLst>
      <p:ext uri="{BB962C8B-B14F-4D97-AF65-F5344CB8AC3E}">
        <p14:creationId xmlns:p14="http://schemas.microsoft.com/office/powerpoint/2010/main" val="33744511"/>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3014</TotalTime>
  <Words>1841</Words>
  <Application>Microsoft Macintosh PowerPoint</Application>
  <PresentationFormat>Widescreen</PresentationFormat>
  <Paragraphs>159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NAU Mathematics &amp; Statistics Research Showcase</vt:lpstr>
      <vt:lpstr>The Challenge We're Solving</vt:lpstr>
      <vt:lpstr>Our Solution: A Research Showcase Platform</vt:lpstr>
      <vt:lpstr>The Human Side: Key User Stories</vt:lpstr>
      <vt:lpstr>Core Functional Requirements</vt:lpstr>
      <vt:lpstr>System Interactions: Use Case Diagram</vt:lpstr>
      <vt:lpstr>Four Critical System Interactions </vt:lpstr>
      <vt:lpstr>System Architecture: Class Diagram (UML)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Karl Reger</cp:lastModifiedBy>
  <cp:revision>962</cp:revision>
  <dcterms:created xsi:type="dcterms:W3CDTF">2022-04-04T18:29:13Z</dcterms:created>
  <dcterms:modified xsi:type="dcterms:W3CDTF">2025-03-05T06:55:17Z</dcterms:modified>
</cp:coreProperties>
</file>